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8" r:id="rId5"/>
    <p:sldId id="279" r:id="rId6"/>
    <p:sldId id="281" r:id="rId7"/>
    <p:sldId id="280" r:id="rId8"/>
    <p:sldId id="295" r:id="rId9"/>
    <p:sldId id="282" r:id="rId10"/>
    <p:sldId id="286" r:id="rId11"/>
    <p:sldId id="283" r:id="rId12"/>
    <p:sldId id="287" r:id="rId13"/>
    <p:sldId id="284" r:id="rId14"/>
    <p:sldId id="285" r:id="rId15"/>
    <p:sldId id="288" r:id="rId16"/>
    <p:sldId id="274" r:id="rId17"/>
    <p:sldId id="290" r:id="rId18"/>
    <p:sldId id="289" r:id="rId19"/>
    <p:sldId id="297" r:id="rId20"/>
    <p:sldId id="298" r:id="rId21"/>
    <p:sldId id="300" r:id="rId22"/>
    <p:sldId id="299" r:id="rId23"/>
    <p:sldId id="292" r:id="rId24"/>
    <p:sldId id="302" r:id="rId25"/>
    <p:sldId id="303" r:id="rId26"/>
    <p:sldId id="293" r:id="rId27"/>
    <p:sldId id="304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87949" autoAdjust="0"/>
  </p:normalViewPr>
  <p:slideViewPr>
    <p:cSldViewPr snapToGrid="0" showGuides="1">
      <p:cViewPr varScale="1">
        <p:scale>
          <a:sx n="114" d="100"/>
          <a:sy n="114" d="100"/>
        </p:scale>
        <p:origin x="3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13313" custScaleY="106602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 custScaleX="141288" custScaleY="127890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13313" custScaleY="106602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 custScaleX="141288" custScaleY="127890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13313" custScaleY="106602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 custScaleX="122129" custScaleY="110203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ScaleX="122604" custScaleY="119260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134045" custScaleY="174181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42689" custScaleY="147118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42689" custScaleY="147118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4F87CD-FA9F-467C-B981-D4C7C1BD88E5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27E9A15A-ED4D-40E3-BF16-18AD63D28680}">
      <dgm:prSet phldrT="[Text]"/>
      <dgm:spPr/>
      <dgm:t>
        <a:bodyPr/>
        <a:lstStyle/>
        <a:p>
          <a:r>
            <a:rPr lang="fr-FR" dirty="0"/>
            <a:t>Introduction</a:t>
          </a:r>
        </a:p>
      </dgm:t>
    </dgm:pt>
    <dgm:pt modelId="{52A6105F-5C38-418A-8D0D-21DD4469B130}" type="parTrans" cxnId="{A0FC689E-DA08-483B-87B0-B1E0E5141292}">
      <dgm:prSet/>
      <dgm:spPr/>
      <dgm:t>
        <a:bodyPr/>
        <a:lstStyle/>
        <a:p>
          <a:endParaRPr lang="fr-FR"/>
        </a:p>
      </dgm:t>
    </dgm:pt>
    <dgm:pt modelId="{E5A9E58F-2AC8-4611-A332-86022650402A}" type="sibTrans" cxnId="{A0FC689E-DA08-483B-87B0-B1E0E5141292}">
      <dgm:prSet/>
      <dgm:spPr/>
      <dgm:t>
        <a:bodyPr/>
        <a:lstStyle/>
        <a:p>
          <a:endParaRPr lang="fr-FR"/>
        </a:p>
      </dgm:t>
    </dgm:pt>
    <dgm:pt modelId="{FA79C204-FFE7-4A4C-A452-A1FA8193649E}">
      <dgm:prSet phldrT="[Text]"/>
      <dgm:spPr/>
      <dgm:t>
        <a:bodyPr/>
        <a:lstStyle/>
        <a:p>
          <a:r>
            <a:rPr lang="fr-FR" dirty="0"/>
            <a:t>Moyens</a:t>
          </a:r>
        </a:p>
      </dgm:t>
    </dgm:pt>
    <dgm:pt modelId="{A84D97BA-8616-4008-BE31-2B2FEBCC2AFF}" type="parTrans" cxnId="{B2B7CB6B-E5FF-4F75-81F7-AF024E628AF3}">
      <dgm:prSet/>
      <dgm:spPr/>
      <dgm:t>
        <a:bodyPr/>
        <a:lstStyle/>
        <a:p>
          <a:endParaRPr lang="fr-FR"/>
        </a:p>
      </dgm:t>
    </dgm:pt>
    <dgm:pt modelId="{4CD60DD4-2CA8-4351-B8AE-0CC4C713ECFD}" type="sibTrans" cxnId="{B2B7CB6B-E5FF-4F75-81F7-AF024E628AF3}">
      <dgm:prSet/>
      <dgm:spPr/>
      <dgm:t>
        <a:bodyPr/>
        <a:lstStyle/>
        <a:p>
          <a:endParaRPr lang="fr-FR"/>
        </a:p>
      </dgm:t>
    </dgm:pt>
    <dgm:pt modelId="{375D0D12-4F2B-4063-8B19-14BF426FF0EC}">
      <dgm:prSet phldrT="[Text]"/>
      <dgm:spPr/>
      <dgm:t>
        <a:bodyPr/>
        <a:lstStyle/>
        <a:p>
          <a:r>
            <a:rPr lang="fr-FR" dirty="0"/>
            <a:t>Méthode</a:t>
          </a:r>
        </a:p>
      </dgm:t>
    </dgm:pt>
    <dgm:pt modelId="{02CB2412-3A0E-448D-ADD7-6ABDA604BB80}" type="parTrans" cxnId="{D888C74E-97D6-4920-8AB2-7717DADCADD8}">
      <dgm:prSet/>
      <dgm:spPr/>
      <dgm:t>
        <a:bodyPr/>
        <a:lstStyle/>
        <a:p>
          <a:endParaRPr lang="fr-FR"/>
        </a:p>
      </dgm:t>
    </dgm:pt>
    <dgm:pt modelId="{C3919341-D7FD-4371-BF94-B32134C4912E}" type="sibTrans" cxnId="{D888C74E-97D6-4920-8AB2-7717DADCADD8}">
      <dgm:prSet/>
      <dgm:spPr/>
      <dgm:t>
        <a:bodyPr/>
        <a:lstStyle/>
        <a:p>
          <a:endParaRPr lang="fr-FR"/>
        </a:p>
      </dgm:t>
    </dgm:pt>
    <dgm:pt modelId="{52E77BF2-7693-4F01-996F-309B9ED500AD}">
      <dgm:prSet phldrT="[Text]"/>
      <dgm:spPr/>
      <dgm:t>
        <a:bodyPr/>
        <a:lstStyle/>
        <a:p>
          <a:r>
            <a:rPr lang="fr-FR" dirty="0"/>
            <a:t>Résultats</a:t>
          </a:r>
        </a:p>
      </dgm:t>
    </dgm:pt>
    <dgm:pt modelId="{A1448B48-54BE-4F8B-8E2F-779111BECF34}" type="parTrans" cxnId="{6CCE81CD-774B-4FBD-B308-2686E70B746A}">
      <dgm:prSet/>
      <dgm:spPr/>
      <dgm:t>
        <a:bodyPr/>
        <a:lstStyle/>
        <a:p>
          <a:endParaRPr lang="fr-FR"/>
        </a:p>
      </dgm:t>
    </dgm:pt>
    <dgm:pt modelId="{641F09DB-E004-47D6-A9F2-7B02DB4D6323}" type="sibTrans" cxnId="{6CCE81CD-774B-4FBD-B308-2686E70B746A}">
      <dgm:prSet/>
      <dgm:spPr/>
      <dgm:t>
        <a:bodyPr/>
        <a:lstStyle/>
        <a:p>
          <a:endParaRPr lang="fr-FR"/>
        </a:p>
      </dgm:t>
    </dgm:pt>
    <dgm:pt modelId="{AAC80050-BD43-4E3A-9CF6-2A15B4E36FD0}">
      <dgm:prSet phldrT="[Text]"/>
      <dgm:spPr/>
      <dgm:t>
        <a:bodyPr/>
        <a:lstStyle/>
        <a:p>
          <a:r>
            <a:rPr lang="fr-FR" dirty="0"/>
            <a:t>Recommandations</a:t>
          </a:r>
        </a:p>
      </dgm:t>
    </dgm:pt>
    <dgm:pt modelId="{FB1939B4-CE86-4B8C-BB10-17ED6A4F6428}" type="parTrans" cxnId="{AC38F8F4-AAD9-40B1-9D44-B7F5C21F3B4E}">
      <dgm:prSet/>
      <dgm:spPr/>
      <dgm:t>
        <a:bodyPr/>
        <a:lstStyle/>
        <a:p>
          <a:endParaRPr lang="fr-FR"/>
        </a:p>
      </dgm:t>
    </dgm:pt>
    <dgm:pt modelId="{B02B3948-31AD-451E-965E-D393E1A0A27E}" type="sibTrans" cxnId="{AC38F8F4-AAD9-40B1-9D44-B7F5C21F3B4E}">
      <dgm:prSet/>
      <dgm:spPr/>
      <dgm:t>
        <a:bodyPr/>
        <a:lstStyle/>
        <a:p>
          <a:endParaRPr lang="fr-FR"/>
        </a:p>
      </dgm:t>
    </dgm:pt>
    <dgm:pt modelId="{09E37825-1E3C-4CE4-9433-ED5558B03BC5}" type="pres">
      <dgm:prSet presAssocID="{644F87CD-FA9F-467C-B981-D4C7C1BD88E5}" presName="Name0" presStyleCnt="0">
        <dgm:presLayoutVars>
          <dgm:dir/>
          <dgm:animLvl val="lvl"/>
          <dgm:resizeHandles val="exact"/>
        </dgm:presLayoutVars>
      </dgm:prSet>
      <dgm:spPr/>
    </dgm:pt>
    <dgm:pt modelId="{D5D94842-F3A1-4DDD-BA78-5211A83FC266}" type="pres">
      <dgm:prSet presAssocID="{27E9A15A-ED4D-40E3-BF16-18AD63D28680}" presName="parTxOnly" presStyleLbl="node1" presStyleIdx="0" presStyleCnt="5" custScaleX="89996" custScaleY="102799">
        <dgm:presLayoutVars>
          <dgm:chMax val="0"/>
          <dgm:chPref val="0"/>
          <dgm:bulletEnabled val="1"/>
        </dgm:presLayoutVars>
      </dgm:prSet>
      <dgm:spPr/>
    </dgm:pt>
    <dgm:pt modelId="{0A1845BF-6F9A-49DC-BDFE-D89F2430286E}" type="pres">
      <dgm:prSet presAssocID="{E5A9E58F-2AC8-4611-A332-86022650402A}" presName="parTxOnlySpace" presStyleCnt="0"/>
      <dgm:spPr/>
    </dgm:pt>
    <dgm:pt modelId="{D8BE0D25-8C5A-4387-B783-7111D5E4EF60}" type="pres">
      <dgm:prSet presAssocID="{FA79C204-FFE7-4A4C-A452-A1FA8193649E}" presName="parTxOnly" presStyleLbl="node1" presStyleIdx="1" presStyleCnt="5" custScaleX="122284" custScaleY="100579">
        <dgm:presLayoutVars>
          <dgm:chMax val="0"/>
          <dgm:chPref val="0"/>
          <dgm:bulletEnabled val="1"/>
        </dgm:presLayoutVars>
      </dgm:prSet>
      <dgm:spPr/>
    </dgm:pt>
    <dgm:pt modelId="{3E77FC72-1677-4856-9995-9CC2D75D0FC8}" type="pres">
      <dgm:prSet presAssocID="{4CD60DD4-2CA8-4351-B8AE-0CC4C713ECFD}" presName="parTxOnlySpace" presStyleCnt="0"/>
      <dgm:spPr/>
    </dgm:pt>
    <dgm:pt modelId="{6F9744F7-4E19-453A-963A-6919187D09FB}" type="pres">
      <dgm:prSet presAssocID="{375D0D12-4F2B-4063-8B19-14BF426FF0EC}" presName="parTxOnly" presStyleLbl="node1" presStyleIdx="2" presStyleCnt="5" custScaleX="145237" custScaleY="136567">
        <dgm:presLayoutVars>
          <dgm:chMax val="0"/>
          <dgm:chPref val="0"/>
          <dgm:bulletEnabled val="1"/>
        </dgm:presLayoutVars>
      </dgm:prSet>
      <dgm:spPr/>
    </dgm:pt>
    <dgm:pt modelId="{0AFD3CBF-B324-432B-8C47-29BD17015C8F}" type="pres">
      <dgm:prSet presAssocID="{C3919341-D7FD-4371-BF94-B32134C4912E}" presName="parTxOnlySpace" presStyleCnt="0"/>
      <dgm:spPr/>
    </dgm:pt>
    <dgm:pt modelId="{27B2B7AB-422F-488B-A2FD-26D0199B4A7D}" type="pres">
      <dgm:prSet presAssocID="{52E77BF2-7693-4F01-996F-309B9ED500A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3A17C97-6ADD-480B-B4F1-99BB95037746}" type="pres">
      <dgm:prSet presAssocID="{641F09DB-E004-47D6-A9F2-7B02DB4D6323}" presName="parTxOnlySpace" presStyleCnt="0"/>
      <dgm:spPr/>
    </dgm:pt>
    <dgm:pt modelId="{A6CD3AFA-D39D-4419-9A84-EFAE2990A520}" type="pres">
      <dgm:prSet presAssocID="{AAC80050-BD43-4E3A-9CF6-2A15B4E36FD0}" presName="parTxOnly" presStyleLbl="node1" presStyleIdx="4" presStyleCnt="5" custLinFactNeighborX="-10348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C17FB13-A847-410C-88DA-5E76AB0A0BD9}" type="presOf" srcId="{52E77BF2-7693-4F01-996F-309B9ED500AD}" destId="{27B2B7AB-422F-488B-A2FD-26D0199B4A7D}" srcOrd="0" destOrd="0" presId="urn:microsoft.com/office/officeart/2005/8/layout/chevron1"/>
    <dgm:cxn modelId="{EB080D15-C47D-4E51-9049-CEF7ACB962EC}" type="presOf" srcId="{FA79C204-FFE7-4A4C-A452-A1FA8193649E}" destId="{D8BE0D25-8C5A-4387-B783-7111D5E4EF60}" srcOrd="0" destOrd="0" presId="urn:microsoft.com/office/officeart/2005/8/layout/chevron1"/>
    <dgm:cxn modelId="{9293DC2D-C298-4816-867A-A85CD70050C9}" type="presOf" srcId="{375D0D12-4F2B-4063-8B19-14BF426FF0EC}" destId="{6F9744F7-4E19-453A-963A-6919187D09FB}" srcOrd="0" destOrd="0" presId="urn:microsoft.com/office/officeart/2005/8/layout/chevron1"/>
    <dgm:cxn modelId="{B2B7CB6B-E5FF-4F75-81F7-AF024E628AF3}" srcId="{644F87CD-FA9F-467C-B981-D4C7C1BD88E5}" destId="{FA79C204-FFE7-4A4C-A452-A1FA8193649E}" srcOrd="1" destOrd="0" parTransId="{A84D97BA-8616-4008-BE31-2B2FEBCC2AFF}" sibTransId="{4CD60DD4-2CA8-4351-B8AE-0CC4C713ECFD}"/>
    <dgm:cxn modelId="{B9AFBF4D-5581-4309-9240-5E5CD6C2DFA1}" type="presOf" srcId="{644F87CD-FA9F-467C-B981-D4C7C1BD88E5}" destId="{09E37825-1E3C-4CE4-9433-ED5558B03BC5}" srcOrd="0" destOrd="0" presId="urn:microsoft.com/office/officeart/2005/8/layout/chevron1"/>
    <dgm:cxn modelId="{D888C74E-97D6-4920-8AB2-7717DADCADD8}" srcId="{644F87CD-FA9F-467C-B981-D4C7C1BD88E5}" destId="{375D0D12-4F2B-4063-8B19-14BF426FF0EC}" srcOrd="2" destOrd="0" parTransId="{02CB2412-3A0E-448D-ADD7-6ABDA604BB80}" sibTransId="{C3919341-D7FD-4371-BF94-B32134C4912E}"/>
    <dgm:cxn modelId="{A0FC689E-DA08-483B-87B0-B1E0E5141292}" srcId="{644F87CD-FA9F-467C-B981-D4C7C1BD88E5}" destId="{27E9A15A-ED4D-40E3-BF16-18AD63D28680}" srcOrd="0" destOrd="0" parTransId="{52A6105F-5C38-418A-8D0D-21DD4469B130}" sibTransId="{E5A9E58F-2AC8-4611-A332-86022650402A}"/>
    <dgm:cxn modelId="{74B31BBD-28CA-49CD-807E-6439A2ECA037}" type="presOf" srcId="{AAC80050-BD43-4E3A-9CF6-2A15B4E36FD0}" destId="{A6CD3AFA-D39D-4419-9A84-EFAE2990A520}" srcOrd="0" destOrd="0" presId="urn:microsoft.com/office/officeart/2005/8/layout/chevron1"/>
    <dgm:cxn modelId="{6CCE81CD-774B-4FBD-B308-2686E70B746A}" srcId="{644F87CD-FA9F-467C-B981-D4C7C1BD88E5}" destId="{52E77BF2-7693-4F01-996F-309B9ED500AD}" srcOrd="3" destOrd="0" parTransId="{A1448B48-54BE-4F8B-8E2F-779111BECF34}" sibTransId="{641F09DB-E004-47D6-A9F2-7B02DB4D6323}"/>
    <dgm:cxn modelId="{54B817D3-118C-46B3-A7CD-F5339F076A0D}" type="presOf" srcId="{27E9A15A-ED4D-40E3-BF16-18AD63D28680}" destId="{D5D94842-F3A1-4DDD-BA78-5211A83FC266}" srcOrd="0" destOrd="0" presId="urn:microsoft.com/office/officeart/2005/8/layout/chevron1"/>
    <dgm:cxn modelId="{AC38F8F4-AAD9-40B1-9D44-B7F5C21F3B4E}" srcId="{644F87CD-FA9F-467C-B981-D4C7C1BD88E5}" destId="{AAC80050-BD43-4E3A-9CF6-2A15B4E36FD0}" srcOrd="4" destOrd="0" parTransId="{FB1939B4-CE86-4B8C-BB10-17ED6A4F6428}" sibTransId="{B02B3948-31AD-451E-965E-D393E1A0A27E}"/>
    <dgm:cxn modelId="{5E8FF77D-3174-403C-906F-28609EA584ED}" type="presParOf" srcId="{09E37825-1E3C-4CE4-9433-ED5558B03BC5}" destId="{D5D94842-F3A1-4DDD-BA78-5211A83FC266}" srcOrd="0" destOrd="0" presId="urn:microsoft.com/office/officeart/2005/8/layout/chevron1"/>
    <dgm:cxn modelId="{FF036D7C-B57F-48DC-8A9A-F9C296130F4A}" type="presParOf" srcId="{09E37825-1E3C-4CE4-9433-ED5558B03BC5}" destId="{0A1845BF-6F9A-49DC-BDFE-D89F2430286E}" srcOrd="1" destOrd="0" presId="urn:microsoft.com/office/officeart/2005/8/layout/chevron1"/>
    <dgm:cxn modelId="{44273C6B-7C6B-422A-B985-E2939484F299}" type="presParOf" srcId="{09E37825-1E3C-4CE4-9433-ED5558B03BC5}" destId="{D8BE0D25-8C5A-4387-B783-7111D5E4EF60}" srcOrd="2" destOrd="0" presId="urn:microsoft.com/office/officeart/2005/8/layout/chevron1"/>
    <dgm:cxn modelId="{A061FD90-24EF-454C-A5D1-4CADFE29AB71}" type="presParOf" srcId="{09E37825-1E3C-4CE4-9433-ED5558B03BC5}" destId="{3E77FC72-1677-4856-9995-9CC2D75D0FC8}" srcOrd="3" destOrd="0" presId="urn:microsoft.com/office/officeart/2005/8/layout/chevron1"/>
    <dgm:cxn modelId="{C19B301A-0614-4CB8-BB28-77BF973A56EB}" type="presParOf" srcId="{09E37825-1E3C-4CE4-9433-ED5558B03BC5}" destId="{6F9744F7-4E19-453A-963A-6919187D09FB}" srcOrd="4" destOrd="0" presId="urn:microsoft.com/office/officeart/2005/8/layout/chevron1"/>
    <dgm:cxn modelId="{E5E0B46D-80DA-42A1-A064-AA062E38937C}" type="presParOf" srcId="{09E37825-1E3C-4CE4-9433-ED5558B03BC5}" destId="{0AFD3CBF-B324-432B-8C47-29BD17015C8F}" srcOrd="5" destOrd="0" presId="urn:microsoft.com/office/officeart/2005/8/layout/chevron1"/>
    <dgm:cxn modelId="{2BA7846F-7D00-4DE9-ADDB-02EB36B0B9DB}" type="presParOf" srcId="{09E37825-1E3C-4CE4-9433-ED5558B03BC5}" destId="{27B2B7AB-422F-488B-A2FD-26D0199B4A7D}" srcOrd="6" destOrd="0" presId="urn:microsoft.com/office/officeart/2005/8/layout/chevron1"/>
    <dgm:cxn modelId="{4FC4906C-61BB-4185-96AF-D5DB012ABFAD}" type="presParOf" srcId="{09E37825-1E3C-4CE4-9433-ED5558B03BC5}" destId="{E3A17C97-6ADD-480B-B4F1-99BB95037746}" srcOrd="7" destOrd="0" presId="urn:microsoft.com/office/officeart/2005/8/layout/chevron1"/>
    <dgm:cxn modelId="{DA98BD89-E7C1-4521-A7D1-EED59573F92C}" type="presParOf" srcId="{09E37825-1E3C-4CE4-9433-ED5558B03BC5}" destId="{A6CD3AFA-D39D-4419-9A84-EFAE2990A52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375" y="2321389"/>
          <a:ext cx="2113859" cy="84554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Introduction</a:t>
          </a:r>
        </a:p>
      </dsp:txBody>
      <dsp:txXfrm>
        <a:off x="425147" y="2321389"/>
        <a:ext cx="1268316" cy="845543"/>
      </dsp:txXfrm>
    </dsp:sp>
    <dsp:sp modelId="{D8BE0D25-8C5A-4387-B783-7111D5E4EF60}">
      <dsp:nvSpPr>
        <dsp:cNvPr id="0" name=""/>
        <dsp:cNvSpPr/>
      </dsp:nvSpPr>
      <dsp:spPr>
        <a:xfrm>
          <a:off x="1904849" y="2321389"/>
          <a:ext cx="2113859" cy="84554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Moyens</a:t>
          </a:r>
        </a:p>
      </dsp:txBody>
      <dsp:txXfrm>
        <a:off x="2327621" y="2321389"/>
        <a:ext cx="1268316" cy="845543"/>
      </dsp:txXfrm>
    </dsp:sp>
    <dsp:sp modelId="{6F9744F7-4E19-453A-963A-6919187D09FB}">
      <dsp:nvSpPr>
        <dsp:cNvPr id="0" name=""/>
        <dsp:cNvSpPr/>
      </dsp:nvSpPr>
      <dsp:spPr>
        <a:xfrm>
          <a:off x="3807323" y="2321389"/>
          <a:ext cx="2113859" cy="845543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Méthode</a:t>
          </a:r>
        </a:p>
      </dsp:txBody>
      <dsp:txXfrm>
        <a:off x="4230095" y="2321389"/>
        <a:ext cx="1268316" cy="845543"/>
      </dsp:txXfrm>
    </dsp:sp>
    <dsp:sp modelId="{27B2B7AB-422F-488B-A2FD-26D0199B4A7D}">
      <dsp:nvSpPr>
        <dsp:cNvPr id="0" name=""/>
        <dsp:cNvSpPr/>
      </dsp:nvSpPr>
      <dsp:spPr>
        <a:xfrm>
          <a:off x="5709796" y="2321389"/>
          <a:ext cx="2113859" cy="845543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Résultats</a:t>
          </a:r>
        </a:p>
      </dsp:txBody>
      <dsp:txXfrm>
        <a:off x="6132568" y="2321389"/>
        <a:ext cx="1268316" cy="845543"/>
      </dsp:txXfrm>
    </dsp:sp>
    <dsp:sp modelId="{A6CD3AFA-D39D-4419-9A84-EFAE2990A520}">
      <dsp:nvSpPr>
        <dsp:cNvPr id="0" name=""/>
        <dsp:cNvSpPr/>
      </dsp:nvSpPr>
      <dsp:spPr>
        <a:xfrm>
          <a:off x="7590396" y="2321389"/>
          <a:ext cx="2113859" cy="845543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Recommandations</a:t>
          </a:r>
        </a:p>
      </dsp:txBody>
      <dsp:txXfrm>
        <a:off x="8013168" y="2321389"/>
        <a:ext cx="1268316" cy="8455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952" y="1326685"/>
          <a:ext cx="1278889" cy="58433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4117" y="1326685"/>
        <a:ext cx="694559" cy="584330"/>
      </dsp:txXfrm>
    </dsp:sp>
    <dsp:sp modelId="{D8BE0D25-8C5A-4387-B783-7111D5E4EF60}">
      <dsp:nvSpPr>
        <dsp:cNvPr id="0" name=""/>
        <dsp:cNvSpPr/>
      </dsp:nvSpPr>
      <dsp:spPr>
        <a:xfrm>
          <a:off x="1138736" y="1332994"/>
          <a:ext cx="1737719" cy="571711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24592" y="1332994"/>
        <a:ext cx="1166008" cy="571711"/>
      </dsp:txXfrm>
    </dsp:sp>
    <dsp:sp modelId="{6F9744F7-4E19-453A-963A-6919187D09FB}">
      <dsp:nvSpPr>
        <dsp:cNvPr id="0" name=""/>
        <dsp:cNvSpPr/>
      </dsp:nvSpPr>
      <dsp:spPr>
        <a:xfrm>
          <a:off x="2734350" y="1315876"/>
          <a:ext cx="1610236" cy="605947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037324" y="1315876"/>
        <a:ext cx="1004289" cy="605947"/>
      </dsp:txXfrm>
    </dsp:sp>
    <dsp:sp modelId="{27B2B7AB-422F-488B-A2FD-26D0199B4A7D}">
      <dsp:nvSpPr>
        <dsp:cNvPr id="0" name=""/>
        <dsp:cNvSpPr/>
      </dsp:nvSpPr>
      <dsp:spPr>
        <a:xfrm>
          <a:off x="4202482" y="1255373"/>
          <a:ext cx="2007775" cy="726953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65959" y="1255373"/>
        <a:ext cx="1280822" cy="726953"/>
      </dsp:txXfrm>
    </dsp:sp>
    <dsp:sp modelId="{A6CD3AFA-D39D-4419-9A84-EFAE2990A520}">
      <dsp:nvSpPr>
        <dsp:cNvPr id="0" name=""/>
        <dsp:cNvSpPr/>
      </dsp:nvSpPr>
      <dsp:spPr>
        <a:xfrm>
          <a:off x="6053447" y="1334640"/>
          <a:ext cx="1421051" cy="568420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37657" y="1334640"/>
        <a:ext cx="852631" cy="5684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952" y="1326685"/>
          <a:ext cx="1278889" cy="58433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4117" y="1326685"/>
        <a:ext cx="694559" cy="584330"/>
      </dsp:txXfrm>
    </dsp:sp>
    <dsp:sp modelId="{D8BE0D25-8C5A-4387-B783-7111D5E4EF60}">
      <dsp:nvSpPr>
        <dsp:cNvPr id="0" name=""/>
        <dsp:cNvSpPr/>
      </dsp:nvSpPr>
      <dsp:spPr>
        <a:xfrm>
          <a:off x="1138736" y="1332994"/>
          <a:ext cx="1737719" cy="571711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24592" y="1332994"/>
        <a:ext cx="1166008" cy="571711"/>
      </dsp:txXfrm>
    </dsp:sp>
    <dsp:sp modelId="{6F9744F7-4E19-453A-963A-6919187D09FB}">
      <dsp:nvSpPr>
        <dsp:cNvPr id="0" name=""/>
        <dsp:cNvSpPr/>
      </dsp:nvSpPr>
      <dsp:spPr>
        <a:xfrm>
          <a:off x="2734350" y="1315876"/>
          <a:ext cx="1610236" cy="605947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037324" y="1315876"/>
        <a:ext cx="1004289" cy="605947"/>
      </dsp:txXfrm>
    </dsp:sp>
    <dsp:sp modelId="{27B2B7AB-422F-488B-A2FD-26D0199B4A7D}">
      <dsp:nvSpPr>
        <dsp:cNvPr id="0" name=""/>
        <dsp:cNvSpPr/>
      </dsp:nvSpPr>
      <dsp:spPr>
        <a:xfrm>
          <a:off x="4202482" y="1255373"/>
          <a:ext cx="2007775" cy="726953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65959" y="1255373"/>
        <a:ext cx="1280822" cy="726953"/>
      </dsp:txXfrm>
    </dsp:sp>
    <dsp:sp modelId="{A6CD3AFA-D39D-4419-9A84-EFAE2990A520}">
      <dsp:nvSpPr>
        <dsp:cNvPr id="0" name=""/>
        <dsp:cNvSpPr/>
      </dsp:nvSpPr>
      <dsp:spPr>
        <a:xfrm>
          <a:off x="6053447" y="1334640"/>
          <a:ext cx="1421051" cy="568420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37657" y="1334640"/>
        <a:ext cx="852631" cy="5684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722" y="1328565"/>
          <a:ext cx="1270660" cy="58057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Introduction</a:t>
          </a:r>
        </a:p>
      </dsp:txBody>
      <dsp:txXfrm>
        <a:off x="292007" y="1328565"/>
        <a:ext cx="690090" cy="580570"/>
      </dsp:txXfrm>
    </dsp:sp>
    <dsp:sp modelId="{D8BE0D25-8C5A-4387-B783-7111D5E4EF60}">
      <dsp:nvSpPr>
        <dsp:cNvPr id="0" name=""/>
        <dsp:cNvSpPr/>
      </dsp:nvSpPr>
      <dsp:spPr>
        <a:xfrm>
          <a:off x="1131191" y="1334834"/>
          <a:ext cx="1726536" cy="568032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Moyens</a:t>
          </a:r>
        </a:p>
      </dsp:txBody>
      <dsp:txXfrm>
        <a:off x="1415207" y="1334834"/>
        <a:ext cx="1158504" cy="568032"/>
      </dsp:txXfrm>
    </dsp:sp>
    <dsp:sp modelId="{6F9744F7-4E19-453A-963A-6919187D09FB}">
      <dsp:nvSpPr>
        <dsp:cNvPr id="0" name=""/>
        <dsp:cNvSpPr/>
      </dsp:nvSpPr>
      <dsp:spPr>
        <a:xfrm>
          <a:off x="2716537" y="1317826"/>
          <a:ext cx="1599874" cy="602048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Méthode</a:t>
          </a:r>
        </a:p>
      </dsp:txBody>
      <dsp:txXfrm>
        <a:off x="3017561" y="1317826"/>
        <a:ext cx="997826" cy="602048"/>
      </dsp:txXfrm>
    </dsp:sp>
    <dsp:sp modelId="{27B2B7AB-422F-488B-A2FD-26D0199B4A7D}">
      <dsp:nvSpPr>
        <dsp:cNvPr id="0" name=""/>
        <dsp:cNvSpPr/>
      </dsp:nvSpPr>
      <dsp:spPr>
        <a:xfrm>
          <a:off x="4175221" y="1307657"/>
          <a:ext cx="1724348" cy="622385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Résultats</a:t>
          </a:r>
        </a:p>
      </dsp:txBody>
      <dsp:txXfrm>
        <a:off x="4486414" y="1307657"/>
        <a:ext cx="1101963" cy="622385"/>
      </dsp:txXfrm>
    </dsp:sp>
    <dsp:sp modelId="{A6CD3AFA-D39D-4419-9A84-EFAE2990A520}">
      <dsp:nvSpPr>
        <dsp:cNvPr id="0" name=""/>
        <dsp:cNvSpPr/>
      </dsp:nvSpPr>
      <dsp:spPr>
        <a:xfrm>
          <a:off x="5743769" y="1282082"/>
          <a:ext cx="1731055" cy="673536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Recommandations</a:t>
          </a:r>
        </a:p>
      </dsp:txBody>
      <dsp:txXfrm>
        <a:off x="6080537" y="1282082"/>
        <a:ext cx="1057519" cy="673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312" y="1126663"/>
          <a:ext cx="1893869" cy="98437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492499" y="1126663"/>
        <a:ext cx="909496" cy="984373"/>
      </dsp:txXfrm>
    </dsp:sp>
    <dsp:sp modelId="{D8BE0D25-8C5A-4387-B783-7111D5E4EF60}">
      <dsp:nvSpPr>
        <dsp:cNvPr id="0" name=""/>
        <dsp:cNvSpPr/>
      </dsp:nvSpPr>
      <dsp:spPr>
        <a:xfrm>
          <a:off x="1752895" y="1336278"/>
          <a:ext cx="1412860" cy="565144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2035467" y="1336278"/>
        <a:ext cx="847716" cy="565144"/>
      </dsp:txXfrm>
    </dsp:sp>
    <dsp:sp modelId="{6F9744F7-4E19-453A-963A-6919187D09FB}">
      <dsp:nvSpPr>
        <dsp:cNvPr id="0" name=""/>
        <dsp:cNvSpPr/>
      </dsp:nvSpPr>
      <dsp:spPr>
        <a:xfrm>
          <a:off x="3024470" y="1336278"/>
          <a:ext cx="1412860" cy="56514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307042" y="1336278"/>
        <a:ext cx="847716" cy="565144"/>
      </dsp:txXfrm>
    </dsp:sp>
    <dsp:sp modelId="{27B2B7AB-422F-488B-A2FD-26D0199B4A7D}">
      <dsp:nvSpPr>
        <dsp:cNvPr id="0" name=""/>
        <dsp:cNvSpPr/>
      </dsp:nvSpPr>
      <dsp:spPr>
        <a:xfrm>
          <a:off x="4296044" y="1336278"/>
          <a:ext cx="1412860" cy="56514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578616" y="1336278"/>
        <a:ext cx="847716" cy="565144"/>
      </dsp:txXfrm>
    </dsp:sp>
    <dsp:sp modelId="{A6CD3AFA-D39D-4419-9A84-EFAE2990A520}">
      <dsp:nvSpPr>
        <dsp:cNvPr id="0" name=""/>
        <dsp:cNvSpPr/>
      </dsp:nvSpPr>
      <dsp:spPr>
        <a:xfrm>
          <a:off x="5552999" y="1336278"/>
          <a:ext cx="1412860" cy="56514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5835571" y="1336278"/>
        <a:ext cx="847716" cy="5651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634" y="1306380"/>
          <a:ext cx="1367770" cy="62494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314104" y="1306380"/>
        <a:ext cx="742830" cy="624940"/>
      </dsp:txXfrm>
    </dsp:sp>
    <dsp:sp modelId="{D8BE0D25-8C5A-4387-B783-7111D5E4EF60}">
      <dsp:nvSpPr>
        <dsp:cNvPr id="0" name=""/>
        <dsp:cNvSpPr/>
      </dsp:nvSpPr>
      <dsp:spPr>
        <a:xfrm>
          <a:off x="1217423" y="1171666"/>
          <a:ext cx="2168605" cy="894367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664607" y="1171666"/>
        <a:ext cx="1274238" cy="894367"/>
      </dsp:txXfrm>
    </dsp:sp>
    <dsp:sp modelId="{6F9744F7-4E19-453A-963A-6919187D09FB}">
      <dsp:nvSpPr>
        <dsp:cNvPr id="0" name=""/>
        <dsp:cNvSpPr/>
      </dsp:nvSpPr>
      <dsp:spPr>
        <a:xfrm>
          <a:off x="3234047" y="1314888"/>
          <a:ext cx="1519812" cy="60792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538009" y="1314888"/>
        <a:ext cx="911888" cy="607924"/>
      </dsp:txXfrm>
    </dsp:sp>
    <dsp:sp modelId="{27B2B7AB-422F-488B-A2FD-26D0199B4A7D}">
      <dsp:nvSpPr>
        <dsp:cNvPr id="0" name=""/>
        <dsp:cNvSpPr/>
      </dsp:nvSpPr>
      <dsp:spPr>
        <a:xfrm>
          <a:off x="4601878" y="1314888"/>
          <a:ext cx="1519812" cy="60792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905840" y="1314888"/>
        <a:ext cx="911888" cy="607924"/>
      </dsp:txXfrm>
    </dsp:sp>
    <dsp:sp modelId="{A6CD3AFA-D39D-4419-9A84-EFAE2990A520}">
      <dsp:nvSpPr>
        <dsp:cNvPr id="0" name=""/>
        <dsp:cNvSpPr/>
      </dsp:nvSpPr>
      <dsp:spPr>
        <a:xfrm>
          <a:off x="5953982" y="1314888"/>
          <a:ext cx="1519812" cy="60792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257944" y="1314888"/>
        <a:ext cx="911888" cy="6079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1634" y="1306380"/>
          <a:ext cx="1367770" cy="62494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314104" y="1306380"/>
        <a:ext cx="742830" cy="624940"/>
      </dsp:txXfrm>
    </dsp:sp>
    <dsp:sp modelId="{D8BE0D25-8C5A-4387-B783-7111D5E4EF60}">
      <dsp:nvSpPr>
        <dsp:cNvPr id="0" name=""/>
        <dsp:cNvSpPr/>
      </dsp:nvSpPr>
      <dsp:spPr>
        <a:xfrm>
          <a:off x="1217423" y="1171666"/>
          <a:ext cx="2168605" cy="894367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664607" y="1171666"/>
        <a:ext cx="1274238" cy="894367"/>
      </dsp:txXfrm>
    </dsp:sp>
    <dsp:sp modelId="{6F9744F7-4E19-453A-963A-6919187D09FB}">
      <dsp:nvSpPr>
        <dsp:cNvPr id="0" name=""/>
        <dsp:cNvSpPr/>
      </dsp:nvSpPr>
      <dsp:spPr>
        <a:xfrm>
          <a:off x="3234047" y="1314888"/>
          <a:ext cx="1519812" cy="607924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538009" y="1314888"/>
        <a:ext cx="911888" cy="607924"/>
      </dsp:txXfrm>
    </dsp:sp>
    <dsp:sp modelId="{27B2B7AB-422F-488B-A2FD-26D0199B4A7D}">
      <dsp:nvSpPr>
        <dsp:cNvPr id="0" name=""/>
        <dsp:cNvSpPr/>
      </dsp:nvSpPr>
      <dsp:spPr>
        <a:xfrm>
          <a:off x="4601878" y="1314888"/>
          <a:ext cx="1519812" cy="607924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4905840" y="1314888"/>
        <a:ext cx="911888" cy="607924"/>
      </dsp:txXfrm>
    </dsp:sp>
    <dsp:sp modelId="{A6CD3AFA-D39D-4419-9A84-EFAE2990A520}">
      <dsp:nvSpPr>
        <dsp:cNvPr id="0" name=""/>
        <dsp:cNvSpPr/>
      </dsp:nvSpPr>
      <dsp:spPr>
        <a:xfrm>
          <a:off x="5953982" y="1314888"/>
          <a:ext cx="1519812" cy="607924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257944" y="1314888"/>
        <a:ext cx="911888" cy="6079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4842-F3A1-4DDD-BA78-5211A83FC266}">
      <dsp:nvSpPr>
        <dsp:cNvPr id="0" name=""/>
        <dsp:cNvSpPr/>
      </dsp:nvSpPr>
      <dsp:spPr>
        <a:xfrm>
          <a:off x="2231" y="1321420"/>
          <a:ext cx="1301933" cy="59485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Introduction</a:t>
          </a:r>
        </a:p>
      </dsp:txBody>
      <dsp:txXfrm>
        <a:off x="299661" y="1321420"/>
        <a:ext cx="707074" cy="594859"/>
      </dsp:txXfrm>
    </dsp:sp>
    <dsp:sp modelId="{D8BE0D25-8C5A-4387-B783-7111D5E4EF60}">
      <dsp:nvSpPr>
        <dsp:cNvPr id="0" name=""/>
        <dsp:cNvSpPr/>
      </dsp:nvSpPr>
      <dsp:spPr>
        <a:xfrm>
          <a:off x="1159499" y="1327843"/>
          <a:ext cx="1769029" cy="582013"/>
        </a:xfrm>
        <a:prstGeom prst="chevron">
          <a:avLst/>
        </a:prstGeom>
        <a:solidFill>
          <a:schemeClr val="accent3">
            <a:shade val="80000"/>
            <a:hueOff val="112409"/>
            <a:satOff val="-17154"/>
            <a:lumOff val="11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Moyens</a:t>
          </a:r>
        </a:p>
      </dsp:txBody>
      <dsp:txXfrm>
        <a:off x="1450506" y="1327843"/>
        <a:ext cx="1187016" cy="582013"/>
      </dsp:txXfrm>
    </dsp:sp>
    <dsp:sp modelId="{6F9744F7-4E19-453A-963A-6919187D09FB}">
      <dsp:nvSpPr>
        <dsp:cNvPr id="0" name=""/>
        <dsp:cNvSpPr/>
      </dsp:nvSpPr>
      <dsp:spPr>
        <a:xfrm>
          <a:off x="2783862" y="1223719"/>
          <a:ext cx="2101080" cy="790262"/>
        </a:xfrm>
        <a:prstGeom prst="chevron">
          <a:avLst/>
        </a:prstGeom>
        <a:solidFill>
          <a:schemeClr val="accent3">
            <a:shade val="80000"/>
            <a:hueOff val="224818"/>
            <a:satOff val="-34308"/>
            <a:lumOff val="22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Méthode</a:t>
          </a:r>
        </a:p>
      </dsp:txBody>
      <dsp:txXfrm>
        <a:off x="3178993" y="1223719"/>
        <a:ext cx="1310818" cy="790262"/>
      </dsp:txXfrm>
    </dsp:sp>
    <dsp:sp modelId="{27B2B7AB-422F-488B-A2FD-26D0199B4A7D}">
      <dsp:nvSpPr>
        <dsp:cNvPr id="0" name=""/>
        <dsp:cNvSpPr/>
      </dsp:nvSpPr>
      <dsp:spPr>
        <a:xfrm>
          <a:off x="4740277" y="1329519"/>
          <a:ext cx="1446656" cy="578662"/>
        </a:xfrm>
        <a:prstGeom prst="chevron">
          <a:avLst/>
        </a:prstGeom>
        <a:solidFill>
          <a:schemeClr val="accent3">
            <a:shade val="80000"/>
            <a:hueOff val="337227"/>
            <a:satOff val="-51461"/>
            <a:lumOff val="33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Résultats</a:t>
          </a:r>
        </a:p>
      </dsp:txBody>
      <dsp:txXfrm>
        <a:off x="5029608" y="1329519"/>
        <a:ext cx="867994" cy="578662"/>
      </dsp:txXfrm>
    </dsp:sp>
    <dsp:sp modelId="{A6CD3AFA-D39D-4419-9A84-EFAE2990A520}">
      <dsp:nvSpPr>
        <dsp:cNvPr id="0" name=""/>
        <dsp:cNvSpPr/>
      </dsp:nvSpPr>
      <dsp:spPr>
        <a:xfrm>
          <a:off x="6027298" y="1329519"/>
          <a:ext cx="1446656" cy="578662"/>
        </a:xfrm>
        <a:prstGeom prst="chevron">
          <a:avLst/>
        </a:prstGeom>
        <a:solidFill>
          <a:schemeClr val="accent3">
            <a:shade val="80000"/>
            <a:hueOff val="449637"/>
            <a:satOff val="-68615"/>
            <a:lumOff val="44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Recommandations</a:t>
          </a:r>
        </a:p>
      </dsp:txBody>
      <dsp:txXfrm>
        <a:off x="6316629" y="1329519"/>
        <a:ext cx="867994" cy="578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7.jpe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diagramDrawing" Target="../diagrams/drawing9.xml"/><Relationship Id="rId18" Type="http://schemas.openxmlformats.org/officeDocument/2006/relationships/image" Target="../media/image40.png"/><Relationship Id="rId3" Type="http://schemas.openxmlformats.org/officeDocument/2006/relationships/image" Target="../media/image35.png"/><Relationship Id="rId21" Type="http://schemas.openxmlformats.org/officeDocument/2006/relationships/image" Target="../media/image43.png"/><Relationship Id="rId7" Type="http://schemas.openxmlformats.org/officeDocument/2006/relationships/image" Target="../media/image23.png"/><Relationship Id="rId12" Type="http://schemas.openxmlformats.org/officeDocument/2006/relationships/diagramColors" Target="../diagrams/colors9.xml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37.svg"/><Relationship Id="rId15" Type="http://schemas.openxmlformats.org/officeDocument/2006/relationships/image" Target="../media/image39.png"/><Relationship Id="rId10" Type="http://schemas.openxmlformats.org/officeDocument/2006/relationships/diagramLayout" Target="../diagrams/layout9.xml"/><Relationship Id="rId19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diagramData" Target="../diagrams/data9.xml"/><Relationship Id="rId1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27.jpeg"/><Relationship Id="rId7" Type="http://schemas.openxmlformats.org/officeDocument/2006/relationships/diagramLayout" Target="../diagrams/layout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0.xml"/><Relationship Id="rId11" Type="http://schemas.openxmlformats.org/officeDocument/2006/relationships/image" Target="../media/image29.jpeg"/><Relationship Id="rId5" Type="http://schemas.openxmlformats.org/officeDocument/2006/relationships/image" Target="../media/image24.png"/><Relationship Id="rId10" Type="http://schemas.microsoft.com/office/2007/relationships/diagramDrawing" Target="../diagrams/drawing10.xml"/><Relationship Id="rId4" Type="http://schemas.openxmlformats.org/officeDocument/2006/relationships/image" Target="../media/image44.png"/><Relationship Id="rId9" Type="http://schemas.openxmlformats.org/officeDocument/2006/relationships/diagramColors" Target="../diagrams/colors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diagramColors" Target="../diagrams/colors11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1.xm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8.png"/><Relationship Id="rId7" Type="http://schemas.openxmlformats.org/officeDocument/2006/relationships/diagramQuickStyle" Target="../diagrams/quickStyle13.xml"/><Relationship Id="rId12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29.jpeg"/><Relationship Id="rId5" Type="http://schemas.openxmlformats.org/officeDocument/2006/relationships/diagramData" Target="../diagrams/data13.xml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63.png"/><Relationship Id="rId9" Type="http://schemas.microsoft.com/office/2007/relationships/diagramDrawing" Target="../diagrams/drawin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3471" y="1634903"/>
            <a:ext cx="5143500" cy="2090808"/>
          </a:xfrm>
        </p:spPr>
        <p:txBody>
          <a:bodyPr/>
          <a:lstStyle/>
          <a:p>
            <a:pPr algn="ctr"/>
            <a:r>
              <a:rPr lang="fr-FR" dirty="0"/>
              <a:t>TEST DE WEB SERVICE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NICOLAS HUBERT</a:t>
            </a:r>
          </a:p>
          <a:p>
            <a:r>
              <a:rPr lang="en-US" dirty="0"/>
              <a:t>ANNE LABORDERIE</a:t>
            </a:r>
          </a:p>
          <a:p>
            <a:r>
              <a:rPr lang="en-US" dirty="0"/>
              <a:t>MAXIME PIHERY</a:t>
            </a:r>
          </a:p>
          <a:p>
            <a:r>
              <a:rPr lang="en-US" dirty="0"/>
              <a:t>KENDRICK THIERCE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88FFF5-5136-4BFA-8DB9-B61035ED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961" y="4279971"/>
            <a:ext cx="2529480" cy="7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E9E6E3-56C6-477A-B99B-81685EDA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720" y="5223097"/>
            <a:ext cx="1481093" cy="14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illem">
            <a:extLst>
              <a:ext uri="{FF2B5EF4-FFF2-40B4-BE49-F238E27FC236}">
                <a16:creationId xmlns:a16="http://schemas.microsoft.com/office/drawing/2014/main" id="{0077E78A-B328-48FA-9CE6-1CF39C7B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0" y="5293659"/>
            <a:ext cx="1481094" cy="14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AD4B4-0F32-4353-AB7A-721AA8DF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514" y="345039"/>
            <a:ext cx="3762375" cy="828675"/>
          </a:xfrm>
          <a:prstGeom prst="rect">
            <a:avLst/>
          </a:prstGeom>
        </p:spPr>
      </p:pic>
      <p:pic>
        <p:nvPicPr>
          <p:cNvPr id="15" name="Picture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B24CA-63D3-4D89-8CD0-2CEB37F358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22321" r="22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88" y="-907952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Moyens Humains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551" y="710898"/>
            <a:ext cx="4515309" cy="160020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100" dirty="0"/>
              <a:t>1 Equipe d’automatisation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1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900" dirty="0"/>
              <a:t>4 Personnes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900" dirty="0"/>
              <a:t>16 J.H</a:t>
            </a:r>
            <a:br>
              <a:rPr lang="fr-FR" sz="19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C3196C-7258-4ACB-8BDA-1CAB526FE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307067"/>
              </p:ext>
            </p:extLst>
          </p:nvPr>
        </p:nvGraphicFramePr>
        <p:xfrm>
          <a:off x="493894" y="4591160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Placeholder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E6D2553-8338-4E1C-B6CE-618F33488E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t="2980" b="2980"/>
          <a:stretch>
            <a:fillRect/>
          </a:stretch>
        </p:blipFill>
        <p:spPr>
          <a:xfrm>
            <a:off x="7351205" y="1110340"/>
            <a:ext cx="4675385" cy="467538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C8688D-58F1-4CC7-BB9C-E97DD9B1D66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8A1A3D5-FF36-4921-9A77-7E63963F227A}"/>
              </a:ext>
            </a:extLst>
          </p:cNvPr>
          <p:cNvSpPr txBox="1">
            <a:spLocks/>
          </p:cNvSpPr>
          <p:nvPr/>
        </p:nvSpPr>
        <p:spPr>
          <a:xfrm>
            <a:off x="935088" y="1032178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Moyens Matériels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82808B-2596-4C89-BCEA-E175CBCF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" y="3022570"/>
            <a:ext cx="1553499" cy="11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178B05-9F1E-41EF-AE17-FBAFC010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41" y="2879706"/>
            <a:ext cx="974555" cy="9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FDF3B8-1A6B-47C2-B3DD-6DFADC6324BB}"/>
              </a:ext>
            </a:extLst>
          </p:cNvPr>
          <p:cNvCxnSpPr>
            <a:cxnSpLocks/>
          </p:cNvCxnSpPr>
          <p:nvPr/>
        </p:nvCxnSpPr>
        <p:spPr>
          <a:xfrm>
            <a:off x="592626" y="3838558"/>
            <a:ext cx="658459" cy="83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B621F4-104A-46AA-B5D6-8CBF85148174}"/>
              </a:ext>
            </a:extLst>
          </p:cNvPr>
          <p:cNvCxnSpPr>
            <a:cxnSpLocks/>
          </p:cNvCxnSpPr>
          <p:nvPr/>
        </p:nvCxnSpPr>
        <p:spPr>
          <a:xfrm flipH="1">
            <a:off x="2108037" y="3849586"/>
            <a:ext cx="656858" cy="84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Tutoriel Tomcat N°1 : installation tomcat 8 - objis.com">
            <a:extLst>
              <a:ext uri="{FF2B5EF4-FFF2-40B4-BE49-F238E27FC236}">
                <a16:creationId xmlns:a16="http://schemas.microsoft.com/office/drawing/2014/main" id="{D7FD2BAC-99AA-42A5-9FE4-02A0E5C3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04" y="3667642"/>
            <a:ext cx="1282509" cy="6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oapUI : scripting et automatisation de test - EASYTEAM">
            <a:extLst>
              <a:ext uri="{FF2B5EF4-FFF2-40B4-BE49-F238E27FC236}">
                <a16:creationId xmlns:a16="http://schemas.microsoft.com/office/drawing/2014/main" id="{19C281DF-ED27-4D49-9800-B34E41F9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66" y="4755475"/>
            <a:ext cx="2009775" cy="6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54354F-239B-4CD8-BADC-68677B2D4712}"/>
              </a:ext>
            </a:extLst>
          </p:cNvPr>
          <p:cNvCxnSpPr>
            <a:cxnSpLocks/>
          </p:cNvCxnSpPr>
          <p:nvPr/>
        </p:nvCxnSpPr>
        <p:spPr>
          <a:xfrm flipV="1">
            <a:off x="2489104" y="4987043"/>
            <a:ext cx="824202" cy="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1B1D4D88-7D81-40B8-A352-A0905C6C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600" y="3836312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itHub Key Features Now Free For All Users - Somag News">
            <a:extLst>
              <a:ext uri="{FF2B5EF4-FFF2-40B4-BE49-F238E27FC236}">
                <a16:creationId xmlns:a16="http://schemas.microsoft.com/office/drawing/2014/main" id="{537354B6-1A9C-4E5C-AF85-FFB38B9E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02" y="5082804"/>
            <a:ext cx="1257652" cy="69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1" name="Straight Arrow Connector 5120">
            <a:extLst>
              <a:ext uri="{FF2B5EF4-FFF2-40B4-BE49-F238E27FC236}">
                <a16:creationId xmlns:a16="http://schemas.microsoft.com/office/drawing/2014/main" id="{F706C168-0732-4B3C-AEFE-0F0487485E21}"/>
              </a:ext>
            </a:extLst>
          </p:cNvPr>
          <p:cNvCxnSpPr>
            <a:cxnSpLocks/>
          </p:cNvCxnSpPr>
          <p:nvPr/>
        </p:nvCxnSpPr>
        <p:spPr>
          <a:xfrm>
            <a:off x="4492737" y="4881601"/>
            <a:ext cx="954337" cy="585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18F05111-9F6A-43E3-AA3D-41AFD537438A}"/>
              </a:ext>
            </a:extLst>
          </p:cNvPr>
          <p:cNvCxnSpPr>
            <a:cxnSpLocks/>
          </p:cNvCxnSpPr>
          <p:nvPr/>
        </p:nvCxnSpPr>
        <p:spPr>
          <a:xfrm flipV="1">
            <a:off x="6203377" y="4721934"/>
            <a:ext cx="414406" cy="713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5130">
            <a:extLst>
              <a:ext uri="{FF2B5EF4-FFF2-40B4-BE49-F238E27FC236}">
                <a16:creationId xmlns:a16="http://schemas.microsoft.com/office/drawing/2014/main" id="{ED1535BC-3B8D-49D3-978D-6C41633C9F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1287" y="4093487"/>
            <a:ext cx="1085850" cy="1133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550374-5163-42A7-966B-1AE041284562}"/>
              </a:ext>
            </a:extLst>
          </p:cNvPr>
          <p:cNvCxnSpPr>
            <a:cxnSpLocks/>
          </p:cNvCxnSpPr>
          <p:nvPr/>
        </p:nvCxnSpPr>
        <p:spPr>
          <a:xfrm>
            <a:off x="879319" y="3022570"/>
            <a:ext cx="0" cy="4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B4082E61-CA3D-4207-9FA1-E2A71C717CF1}"/>
              </a:ext>
            </a:extLst>
          </p:cNvPr>
          <p:cNvSpPr txBox="1">
            <a:spLocks/>
          </p:cNvSpPr>
          <p:nvPr/>
        </p:nvSpPr>
        <p:spPr>
          <a:xfrm>
            <a:off x="11403646" y="6116326"/>
            <a:ext cx="294460" cy="1873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27887-42CA-4354-827E-74D09F5446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0876" y="6299245"/>
            <a:ext cx="294460" cy="258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49D8B-A794-43A2-BF89-E3A8A066E756}"/>
              </a:ext>
            </a:extLst>
          </p:cNvPr>
          <p:cNvSpPr txBox="1"/>
          <p:nvPr/>
        </p:nvSpPr>
        <p:spPr>
          <a:xfrm>
            <a:off x="11551228" y="6325678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4" name="Image 1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1565220E-FE3E-44F1-80C3-0F274C1096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3214" y="2189341"/>
            <a:ext cx="811813" cy="9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6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004" y="3645812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6091" y="120290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Méthode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6EA76-784F-418B-8A79-0DAFE4F7DA40}"/>
              </a:ext>
            </a:extLst>
          </p:cNvPr>
          <p:cNvSpPr txBox="1"/>
          <p:nvPr/>
        </p:nvSpPr>
        <p:spPr>
          <a:xfrm>
            <a:off x="7959765" y="1385657"/>
            <a:ext cx="41272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Rétroplanning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Notre équipe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Configuration des environnements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Méthode SOAP/REST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Démos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Maintenabilité/lisibilité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Intégration continue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08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C121-674E-418A-9B73-A43163E0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RETROPLANNING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FBB94-D5FD-4BAF-BC4C-FB9004C6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6C459F-2B90-4537-9447-94EE66AB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9" y="6222376"/>
            <a:ext cx="1400175" cy="466725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694A1A2-8FB4-4A0A-974E-E48ECEC59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499352"/>
              </p:ext>
            </p:extLst>
          </p:nvPr>
        </p:nvGraphicFramePr>
        <p:xfrm>
          <a:off x="515843" y="477973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50CDF7C-6AB1-4CB3-8BA4-3B67AA77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875" y="2074609"/>
            <a:ext cx="10066725" cy="31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57299"/>
            <a:ext cx="11150600" cy="920336"/>
          </a:xfrm>
        </p:spPr>
        <p:txBody>
          <a:bodyPr/>
          <a:lstStyle/>
          <a:p>
            <a:pPr algn="ctr"/>
            <a:r>
              <a:rPr lang="en-US" dirty="0"/>
              <a:t>NOTRE EQUIPE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27118" y="3511498"/>
            <a:ext cx="2588705" cy="495389"/>
          </a:xfrm>
        </p:spPr>
        <p:txBody>
          <a:bodyPr/>
          <a:lstStyle/>
          <a:p>
            <a:r>
              <a:rPr lang="en-US" dirty="0"/>
              <a:t>Anne </a:t>
            </a:r>
            <a:r>
              <a:rPr lang="en-US" dirty="0" err="1"/>
              <a:t>laborderie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471211" y="3418695"/>
            <a:ext cx="2588705" cy="495389"/>
          </a:xfrm>
        </p:spPr>
        <p:txBody>
          <a:bodyPr/>
          <a:lstStyle/>
          <a:p>
            <a:r>
              <a:rPr lang="en-US" dirty="0"/>
              <a:t>Nicolas </a:t>
            </a:r>
            <a:r>
              <a:rPr lang="en-US" dirty="0" err="1"/>
              <a:t>hubert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53506" y="3479005"/>
            <a:ext cx="2588705" cy="495389"/>
          </a:xfrm>
        </p:spPr>
        <p:txBody>
          <a:bodyPr/>
          <a:lstStyle/>
          <a:p>
            <a:r>
              <a:rPr lang="en-US" dirty="0"/>
              <a:t>Maxime </a:t>
            </a:r>
            <a:r>
              <a:rPr lang="en-US" dirty="0" err="1"/>
              <a:t>pihery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068971" y="3468992"/>
            <a:ext cx="2588705" cy="495389"/>
          </a:xfrm>
        </p:spPr>
        <p:txBody>
          <a:bodyPr/>
          <a:lstStyle/>
          <a:p>
            <a:r>
              <a:rPr lang="en-US" dirty="0"/>
              <a:t>Kendrick </a:t>
            </a:r>
            <a:r>
              <a:rPr lang="en-US" dirty="0" err="1"/>
              <a:t>thierce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Graphic 4" descr="Cheers">
            <a:extLst>
              <a:ext uri="{FF2B5EF4-FFF2-40B4-BE49-F238E27FC236}">
                <a16:creationId xmlns:a16="http://schemas.microsoft.com/office/drawing/2014/main" id="{6C8EAC1B-3F1A-4ABC-959E-D9C7BB3E6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6883" y="4027366"/>
            <a:ext cx="914400" cy="9144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A06A61-631E-4E4A-8745-8F3D9F364A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245D245-35CB-424D-B5AA-8E91BCBE73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44D023D-1F48-4049-838E-D9BA88B4DE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784847FE-9F03-4AA0-AA6B-30D96DD6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496" y="3881504"/>
            <a:ext cx="1202345" cy="120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E96ADB25-5CB6-48B5-A1A0-53203F2A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89" y="3931530"/>
            <a:ext cx="1202345" cy="120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1D7D725-7E6A-4837-AE9B-58FB5695293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980065" y="3846821"/>
            <a:ext cx="2499322" cy="427742"/>
          </a:xfrm>
        </p:spPr>
        <p:txBody>
          <a:bodyPr/>
          <a:lstStyle/>
          <a:p>
            <a:r>
              <a:rPr lang="fr-FR" b="1" dirty="0"/>
              <a:t>Répartition des tests</a:t>
            </a:r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9DD107D8-3D5B-4B49-936E-20DAA116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0" y="3974394"/>
            <a:ext cx="1659052" cy="12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8EC9C435-D991-4C5A-B643-A6981CB9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807" y="3869180"/>
            <a:ext cx="1659052" cy="12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1547A1-E783-4B90-A24F-671432830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374" y="6255713"/>
            <a:ext cx="1427192" cy="495389"/>
          </a:xfrm>
          <a:prstGeom prst="rect">
            <a:avLst/>
          </a:prstGeom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246CE382-54F7-453C-9E65-53B318DCC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753490"/>
              </p:ext>
            </p:extLst>
          </p:nvPr>
        </p:nvGraphicFramePr>
        <p:xfrm>
          <a:off x="515843" y="477973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232" name="Picture 16" descr="Tutoriel Tomcat N°1 : installation tomcat 8 - objis.com">
            <a:extLst>
              <a:ext uri="{FF2B5EF4-FFF2-40B4-BE49-F238E27FC236}">
                <a16:creationId xmlns:a16="http://schemas.microsoft.com/office/drawing/2014/main" id="{866FE3F2-269A-42BF-A75A-788DEF6E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6" y="4928568"/>
            <a:ext cx="2254732" cy="10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Tutoriel Tomcat N°1 : installation tomcat 8 - objis.com">
            <a:extLst>
              <a:ext uri="{FF2B5EF4-FFF2-40B4-BE49-F238E27FC236}">
                <a16:creationId xmlns:a16="http://schemas.microsoft.com/office/drawing/2014/main" id="{B69B0A82-DB3E-4DC3-9B52-C14F37E5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84" y="5049999"/>
            <a:ext cx="2133827" cy="102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E8EF82-ADF9-4742-A414-EDCF5CEA28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1530" y="5206240"/>
            <a:ext cx="2204522" cy="475866"/>
          </a:xfrm>
          <a:prstGeom prst="rect">
            <a:avLst/>
          </a:prstGeom>
        </p:spPr>
      </p:pic>
      <p:pic>
        <p:nvPicPr>
          <p:cNvPr id="9236" name="Picture 20" descr="GitHub Key Features Now Free For All Users - Somag News">
            <a:extLst>
              <a:ext uri="{FF2B5EF4-FFF2-40B4-BE49-F238E27FC236}">
                <a16:creationId xmlns:a16="http://schemas.microsoft.com/office/drawing/2014/main" id="{3026CAFF-7D77-471B-91BA-2661D6E83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26" y="5202402"/>
            <a:ext cx="1594926" cy="88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" name="Rectangle 9215">
            <a:extLst>
              <a:ext uri="{FF2B5EF4-FFF2-40B4-BE49-F238E27FC236}">
                <a16:creationId xmlns:a16="http://schemas.microsoft.com/office/drawing/2014/main" id="{2A001456-29A7-4D0A-B39B-44436568D2D8}"/>
              </a:ext>
            </a:extLst>
          </p:cNvPr>
          <p:cNvSpPr/>
          <p:nvPr/>
        </p:nvSpPr>
        <p:spPr>
          <a:xfrm>
            <a:off x="5224388" y="4863848"/>
            <a:ext cx="2102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Répartition des Tâches</a:t>
            </a:r>
          </a:p>
        </p:txBody>
      </p:sp>
      <p:pic>
        <p:nvPicPr>
          <p:cNvPr id="32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1CF1FF1A-0968-40C3-92B0-BF36C575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7" y="5113469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70F28-FDC8-4334-84FC-20954B6878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6368" y="1458626"/>
            <a:ext cx="1875355" cy="2111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DBE7E-A143-4B49-A876-9601A6BA0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243" y="1303913"/>
            <a:ext cx="1843447" cy="2207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A1CBA-A071-48CB-96BE-327F804CCB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9459" y="1481400"/>
            <a:ext cx="1800225" cy="20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EF4612-A521-4F01-A1B6-19D818F21C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2850" y="1340155"/>
            <a:ext cx="1843447" cy="2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0E99-84BD-4B95-81D8-DDAED1E3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CONFIGURATION DES Environnements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55A7-4F4C-44BE-9869-7F5FE3BD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C39679-44BB-40A4-9B0A-E2B118E1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2039383"/>
            <a:ext cx="1712912" cy="12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utoriel Tomcat N°1 : installation tomcat 8 - objis.com">
            <a:extLst>
              <a:ext uri="{FF2B5EF4-FFF2-40B4-BE49-F238E27FC236}">
                <a16:creationId xmlns:a16="http://schemas.microsoft.com/office/drawing/2014/main" id="{CBD7E5B2-83BB-4D39-88EA-F444BBDC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137157"/>
            <a:ext cx="1493837" cy="7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FA080-2B73-494B-B68C-552543C1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6179514"/>
            <a:ext cx="1990725" cy="55245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F96EE5B-19AE-48DB-87D6-9D4DBB86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66" y="1899172"/>
            <a:ext cx="1234195" cy="12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utoriel Tomcat N°1 : installation tomcat 8 - objis.com">
            <a:extLst>
              <a:ext uri="{FF2B5EF4-FFF2-40B4-BE49-F238E27FC236}">
                <a16:creationId xmlns:a16="http://schemas.microsoft.com/office/drawing/2014/main" id="{453032F5-ECAC-4BB6-8261-FDF065D5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24" y="4120961"/>
            <a:ext cx="1493837" cy="7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E5E043-30D6-4500-8780-31CA33C80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5487885"/>
              </p:ext>
            </p:extLst>
          </p:nvPr>
        </p:nvGraphicFramePr>
        <p:xfrm>
          <a:off x="515843" y="479878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6E9A773A-8040-42A2-AB00-6F2F8305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00" y="1956828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utoriel Tomcat N°1 : installation tomcat 8 - objis.com">
            <a:extLst>
              <a:ext uri="{FF2B5EF4-FFF2-40B4-BE49-F238E27FC236}">
                <a16:creationId xmlns:a16="http://schemas.microsoft.com/office/drawing/2014/main" id="{FB645C9E-972B-42FC-A078-9B86AD52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27" y="4225736"/>
            <a:ext cx="1493837" cy="7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7DCAC6-F1EE-426F-981A-F30F7050D86A}"/>
              </a:ext>
            </a:extLst>
          </p:cNvPr>
          <p:cNvSpPr txBox="1"/>
          <p:nvPr/>
        </p:nvSpPr>
        <p:spPr>
          <a:xfrm>
            <a:off x="2207418" y="3298254"/>
            <a:ext cx="16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Port : 80XX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69214-1EE4-4431-A4FA-D3CA41D79F88}"/>
              </a:ext>
            </a:extLst>
          </p:cNvPr>
          <p:cNvSpPr txBox="1"/>
          <p:nvPr/>
        </p:nvSpPr>
        <p:spPr>
          <a:xfrm>
            <a:off x="5875336" y="3325171"/>
            <a:ext cx="16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Port : 80XX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7CE1A-B205-46A5-9E8A-AC4B9E7B0369}"/>
              </a:ext>
            </a:extLst>
          </p:cNvPr>
          <p:cNvSpPr txBox="1"/>
          <p:nvPr/>
        </p:nvSpPr>
        <p:spPr>
          <a:xfrm>
            <a:off x="9478399" y="3418148"/>
            <a:ext cx="164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Port : 80XX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766F9E3-BC29-465E-8969-0EEFDC515DE7}"/>
              </a:ext>
            </a:extLst>
          </p:cNvPr>
          <p:cNvSpPr/>
          <p:nvPr/>
        </p:nvSpPr>
        <p:spPr>
          <a:xfrm>
            <a:off x="1675604" y="353740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53A83A9-55C2-4884-AB74-C8E22A4AC609}"/>
              </a:ext>
            </a:extLst>
          </p:cNvPr>
          <p:cNvSpPr/>
          <p:nvPr/>
        </p:nvSpPr>
        <p:spPr>
          <a:xfrm rot="10800000">
            <a:off x="1675603" y="287452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EAF549D-CF83-4B1C-B6D4-0B6511743B8A}"/>
              </a:ext>
            </a:extLst>
          </p:cNvPr>
          <p:cNvSpPr/>
          <p:nvPr/>
        </p:nvSpPr>
        <p:spPr>
          <a:xfrm>
            <a:off x="5218904" y="368980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1B7CE12-F681-4E22-AFBD-2E6D6976B4AC}"/>
              </a:ext>
            </a:extLst>
          </p:cNvPr>
          <p:cNvSpPr/>
          <p:nvPr/>
        </p:nvSpPr>
        <p:spPr>
          <a:xfrm rot="10800000">
            <a:off x="5218903" y="302692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03F80B2-5C88-4658-B5C8-287450A5DFE5}"/>
              </a:ext>
            </a:extLst>
          </p:cNvPr>
          <p:cNvSpPr/>
          <p:nvPr/>
        </p:nvSpPr>
        <p:spPr>
          <a:xfrm>
            <a:off x="8905079" y="368980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C7B6AED-0494-416C-A7B8-9B083A3D8566}"/>
              </a:ext>
            </a:extLst>
          </p:cNvPr>
          <p:cNvSpPr/>
          <p:nvPr/>
        </p:nvSpPr>
        <p:spPr>
          <a:xfrm rot="10800000">
            <a:off x="8905078" y="3026927"/>
            <a:ext cx="390525" cy="506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6325B-7587-412B-ACD3-FA4290E56EA8}"/>
              </a:ext>
            </a:extLst>
          </p:cNvPr>
          <p:cNvSpPr txBox="1"/>
          <p:nvPr/>
        </p:nvSpPr>
        <p:spPr>
          <a:xfrm>
            <a:off x="1243011" y="1343025"/>
            <a:ext cx="65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Utilisation de 3 Versions de Tomcat différentes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2B6BC0-3994-4937-860E-FECBFAC5462C}"/>
              </a:ext>
            </a:extLst>
          </p:cNvPr>
          <p:cNvSpPr txBox="1"/>
          <p:nvPr/>
        </p:nvSpPr>
        <p:spPr>
          <a:xfrm>
            <a:off x="1243011" y="1723397"/>
            <a:ext cx="65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Configuration des logiciels sur 3 Ports différents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429A1-0803-4059-BD33-57C041F6ED33}"/>
              </a:ext>
            </a:extLst>
          </p:cNvPr>
          <p:cNvSpPr txBox="1"/>
          <p:nvPr/>
        </p:nvSpPr>
        <p:spPr>
          <a:xfrm>
            <a:off x="1304924" y="470696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8.0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8A672-E9F2-4A06-9E49-332798CD1BAA}"/>
              </a:ext>
            </a:extLst>
          </p:cNvPr>
          <p:cNvSpPr txBox="1"/>
          <p:nvPr/>
        </p:nvSpPr>
        <p:spPr>
          <a:xfrm>
            <a:off x="4655962" y="476011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9.0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75092-0F35-48FD-8CF8-CC4F23401125}"/>
              </a:ext>
            </a:extLst>
          </p:cNvPr>
          <p:cNvSpPr txBox="1"/>
          <p:nvPr/>
        </p:nvSpPr>
        <p:spPr>
          <a:xfrm>
            <a:off x="8564004" y="485620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8.5</a:t>
            </a:r>
          </a:p>
        </p:txBody>
      </p:sp>
    </p:spTree>
    <p:extLst>
      <p:ext uri="{BB962C8B-B14F-4D97-AF65-F5344CB8AC3E}">
        <p14:creationId xmlns:p14="http://schemas.microsoft.com/office/powerpoint/2010/main" val="143864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E80D-F9D8-4549-A132-38E56B98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Méthode soap/</a:t>
            </a:r>
            <a:r>
              <a:rPr lang="fr-FR" dirty="0" err="1"/>
              <a:t>rest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66E28-8321-437D-93EA-391D13E4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58157-3CF9-4D80-B38C-7344855081AB}"/>
              </a:ext>
            </a:extLst>
          </p:cNvPr>
          <p:cNvSpPr txBox="1"/>
          <p:nvPr/>
        </p:nvSpPr>
        <p:spPr>
          <a:xfrm>
            <a:off x="198613" y="1717447"/>
            <a:ext cx="575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Méthode</a:t>
            </a:r>
            <a:r>
              <a:rPr lang="fr-FR" dirty="0"/>
              <a:t> </a:t>
            </a:r>
            <a:r>
              <a:rPr lang="fr-FR" b="1" dirty="0"/>
              <a:t>SOAP :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protocole de communication d’ordinateur à ordinateur hautement spécifié permettant la communication client-serveur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2E931-2ACB-47B3-B0B2-9B6E52CD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0" y="6225572"/>
            <a:ext cx="3539598" cy="51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9E6E1-A649-4ED6-B176-A3CB51AC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08" y="768131"/>
            <a:ext cx="5359786" cy="2703401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E5B6033-2712-4933-A682-853CE411A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424143"/>
              </p:ext>
            </p:extLst>
          </p:nvPr>
        </p:nvGraphicFramePr>
        <p:xfrm>
          <a:off x="515843" y="4798788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9A30161-AF15-4802-8DCD-FD769C8E1D72}"/>
              </a:ext>
            </a:extLst>
          </p:cNvPr>
          <p:cNvSpPr/>
          <p:nvPr/>
        </p:nvSpPr>
        <p:spPr>
          <a:xfrm>
            <a:off x="198613" y="36369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fr-FR" b="1" dirty="0">
                <a:latin typeface="Calibri" panose="020F0502020204030204" pitchFamily="34" charset="0"/>
                <a:cs typeface="Calibri" panose="020F0502020204030204" pitchFamily="34" charset="0"/>
              </a:rPr>
              <a:t>Méthode REST :</a:t>
            </a:r>
            <a:r>
              <a:rPr lang="fr-FR" altLang="fr-FR" dirty="0">
                <a:latin typeface="Calibri" panose="020F0502020204030204" pitchFamily="34" charset="0"/>
                <a:cs typeface="Calibri" panose="020F0502020204030204" pitchFamily="34" charset="0"/>
              </a:rPr>
              <a:t> architecture d’application permettant au client d’accéder aux ressources du serveur par des URLs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706ED5-49D2-474E-86F7-1D941309B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3" y="4362040"/>
            <a:ext cx="3962400" cy="1609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C4170-88E1-4BD0-B0B5-28C1FF2E1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4613" y="4230415"/>
            <a:ext cx="1019079" cy="436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DF4E3C-D32C-482C-9F1A-D04DBB4A61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7312" y="5143503"/>
            <a:ext cx="1073620" cy="499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ADDB26-3CA5-4AD5-A30F-A883E8D320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692" y="4669847"/>
            <a:ext cx="1073620" cy="4736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0EF999-37AC-4F8C-B47D-CD86354E25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0932" y="5472759"/>
            <a:ext cx="1103862" cy="4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1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72C2-25DA-4CB0-9584-B29B1C3B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43386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DEMOS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4224A-157C-4241-8B08-583C6590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50750-FB41-47D4-AB96-79EC72EEE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70" y="6146176"/>
            <a:ext cx="1600200" cy="619125"/>
          </a:xfrm>
          <a:prstGeom prst="rect">
            <a:avLst/>
          </a:prstGeom>
        </p:spPr>
      </p:pic>
      <p:pic>
        <p:nvPicPr>
          <p:cNvPr id="5" name="bandicam_2020-09-07_16-28-49-530">
            <a:hlinkClick r:id="" action="ppaction://media"/>
            <a:extLst>
              <a:ext uri="{FF2B5EF4-FFF2-40B4-BE49-F238E27FC236}">
                <a16:creationId xmlns:a16="http://schemas.microsoft.com/office/drawing/2014/main" id="{5E6139AD-82C7-4B6C-9C67-A51A17EAC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170" y="398378"/>
            <a:ext cx="10775543" cy="60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72C2-25DA-4CB0-9584-B29B1C3B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367469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DEMOS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4224A-157C-4241-8B08-583C6590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B0890-328A-4366-8655-32449666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3" y="6146176"/>
            <a:ext cx="1600200" cy="619125"/>
          </a:xfrm>
          <a:prstGeom prst="rect">
            <a:avLst/>
          </a:prstGeom>
        </p:spPr>
      </p:pic>
      <p:pic>
        <p:nvPicPr>
          <p:cNvPr id="6" name="bandicam 2020-09-08 09-51-16-231">
            <a:hlinkClick r:id="" action="ppaction://media"/>
            <a:extLst>
              <a:ext uri="{FF2B5EF4-FFF2-40B4-BE49-F238E27FC236}">
                <a16:creationId xmlns:a16="http://schemas.microsoft.com/office/drawing/2014/main" id="{00DD181E-5964-47F9-ACBC-91981BE02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920" y="620365"/>
            <a:ext cx="7424257" cy="60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E687F4A-D3F4-423B-82A9-898CB80D9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792" r="1779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306E1-6156-4CA1-BF50-03E89515E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2317" y="1206795"/>
            <a:ext cx="4433961" cy="4141382"/>
          </a:xfrm>
        </p:spPr>
        <p:txBody>
          <a:bodyPr>
            <a:normAutofit lnSpcReduction="10000"/>
          </a:bodyPr>
          <a:lstStyle/>
          <a:p>
            <a:r>
              <a:rPr lang="fr-FR" sz="2400" b="1" dirty="0"/>
              <a:t>Maintenabilité</a:t>
            </a:r>
            <a:r>
              <a:rPr lang="fr-FR" sz="1800" b="1" dirty="0"/>
              <a:t> :</a:t>
            </a:r>
          </a:p>
          <a:p>
            <a:endParaRPr lang="fr-F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Variabilisation des données: Utilisation des </a:t>
            </a:r>
            <a:r>
              <a:rPr lang="fr-FR" sz="2000" dirty="0" err="1"/>
              <a:t>Property</a:t>
            </a:r>
            <a:r>
              <a:rPr lang="fr-FR" sz="2000" dirty="0"/>
              <a:t> Transfer</a:t>
            </a:r>
          </a:p>
          <a:p>
            <a:endParaRPr lang="fr-FR" dirty="0"/>
          </a:p>
          <a:p>
            <a:r>
              <a:rPr lang="fr-FR" sz="2400" b="1" dirty="0"/>
              <a:t>Lisibilité</a:t>
            </a:r>
            <a:r>
              <a:rPr lang="fr-FR" sz="1800" b="1" dirty="0"/>
              <a:t> : 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Utilisation d’Assertions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/>
              <a:t>SOAP </a:t>
            </a:r>
            <a:r>
              <a:rPr lang="fr-FR" sz="1800" dirty="0" err="1"/>
              <a:t>Response</a:t>
            </a:r>
            <a:endParaRPr lang="fr-F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Xpath</a:t>
            </a:r>
            <a:r>
              <a:rPr lang="fr-FR" sz="1800" dirty="0"/>
              <a:t>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/>
              <a:t>Code http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Etc</a:t>
            </a:r>
            <a:r>
              <a:rPr lang="fr-FR" sz="1800" dirty="0"/>
              <a:t> …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AC4B4A-5EB2-4E66-89F4-815A3C0D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11" y="-800100"/>
            <a:ext cx="4774203" cy="1600200"/>
          </a:xfrm>
        </p:spPr>
        <p:txBody>
          <a:bodyPr/>
          <a:lstStyle/>
          <a:p>
            <a:r>
              <a:rPr lang="fr-FR" b="1" dirty="0"/>
              <a:t>Maintenabilité/Lisibilité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439FF-102C-4728-BE00-90B6A992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2" y="6268779"/>
            <a:ext cx="2011675" cy="4190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85AE73B-4DC2-4439-8537-F3804FB0B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886172"/>
              </p:ext>
            </p:extLst>
          </p:nvPr>
        </p:nvGraphicFramePr>
        <p:xfrm>
          <a:off x="271294" y="4766890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E64118B-15B7-4B55-BE08-D436788F32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6696" y="6430508"/>
            <a:ext cx="294460" cy="258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58198-CA77-448B-B504-2669FEAA05A1}"/>
              </a:ext>
            </a:extLst>
          </p:cNvPr>
          <p:cNvSpPr/>
          <p:nvPr/>
        </p:nvSpPr>
        <p:spPr>
          <a:xfrm>
            <a:off x="11395746" y="6451988"/>
            <a:ext cx="2359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7405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68D7-5495-4502-96D3-911C614F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9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Intégration continue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5C572-3230-4523-A7C5-404421EF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F3A2A1-994F-49E8-B4F9-C8944FCE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03" y="740695"/>
            <a:ext cx="2596874" cy="5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sts unitaires Java simples sous Android | by Gaëtan HERFRAY | Medium">
            <a:extLst>
              <a:ext uri="{FF2B5EF4-FFF2-40B4-BE49-F238E27FC236}">
                <a16:creationId xmlns:a16="http://schemas.microsoft.com/office/drawing/2014/main" id="{19AAAC85-98F2-4406-9D81-5EC230F50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4271692"/>
            <a:ext cx="1793358" cy="17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D8C83A-DD8A-425A-9370-EC12C407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6" y="5815677"/>
            <a:ext cx="2163061" cy="94556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4845E1-D054-4677-93D0-37D238EAB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847627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102" name="Picture 6">
            <a:extLst>
              <a:ext uri="{FF2B5EF4-FFF2-40B4-BE49-F238E27FC236}">
                <a16:creationId xmlns:a16="http://schemas.microsoft.com/office/drawing/2014/main" id="{02FB2C43-9430-475D-BEC3-14AB480A4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08" y="1427908"/>
            <a:ext cx="3578742" cy="26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réation et configuration de SonarQube sur Jenkins – Portefeuille de  compétences Marlon Rabocelli">
            <a:extLst>
              <a:ext uri="{FF2B5EF4-FFF2-40B4-BE49-F238E27FC236}">
                <a16:creationId xmlns:a16="http://schemas.microsoft.com/office/drawing/2014/main" id="{637B40ED-8CA5-426F-B23B-4B13AE8B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4" y="2465808"/>
            <a:ext cx="1565692" cy="10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786B741-B583-4221-9858-30803A85AA65}"/>
              </a:ext>
            </a:extLst>
          </p:cNvPr>
          <p:cNvSpPr/>
          <p:nvPr/>
        </p:nvSpPr>
        <p:spPr>
          <a:xfrm>
            <a:off x="10190667" y="4442786"/>
            <a:ext cx="522583" cy="733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463B1-3133-4EE9-8C86-214DF05A0A22}"/>
              </a:ext>
            </a:extLst>
          </p:cNvPr>
          <p:cNvSpPr txBox="1"/>
          <p:nvPr/>
        </p:nvSpPr>
        <p:spPr>
          <a:xfrm>
            <a:off x="9161356" y="5416314"/>
            <a:ext cx="25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 HTML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1577A7-47FF-4E20-B523-09EB1CB60EA2}"/>
              </a:ext>
            </a:extLst>
          </p:cNvPr>
          <p:cNvSpPr/>
          <p:nvPr/>
        </p:nvSpPr>
        <p:spPr>
          <a:xfrm>
            <a:off x="5201697" y="1427908"/>
            <a:ext cx="3338611" cy="42605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7618DDBF-AE0E-42F4-AF72-1263B3A6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6" y="1804539"/>
            <a:ext cx="6605133" cy="291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4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2036" y="1896749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  <a:endParaRPr lang="en-US" dirty="0"/>
          </a:p>
        </p:txBody>
      </p:sp>
      <p:pic>
        <p:nvPicPr>
          <p:cNvPr id="22" name="Picture Placeholder 21" descr="A hand holding a computer&#10;&#10;Description automatically generated">
            <a:extLst>
              <a:ext uri="{FF2B5EF4-FFF2-40B4-BE49-F238E27FC236}">
                <a16:creationId xmlns:a16="http://schemas.microsoft.com/office/drawing/2014/main" id="{F026034B-3409-4207-A9EB-6EEA16626A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938" r="24938"/>
          <a:stretch>
            <a:fillRect/>
          </a:stretch>
        </p:blipFill>
        <p:spPr>
          <a:xfrm>
            <a:off x="703113" y="931899"/>
            <a:ext cx="4323206" cy="3921150"/>
          </a:xfr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4889467-E0D1-4924-A12C-6A399554E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421290"/>
              </p:ext>
            </p:extLst>
          </p:nvPr>
        </p:nvGraphicFramePr>
        <p:xfrm>
          <a:off x="2301430" y="2576559"/>
          <a:ext cx="9728506" cy="5488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698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1434629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Résultats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93B0F-5A4C-465E-87C0-FAC323F6E906}"/>
              </a:ext>
            </a:extLst>
          </p:cNvPr>
          <p:cNvSpPr txBox="1"/>
          <p:nvPr/>
        </p:nvSpPr>
        <p:spPr>
          <a:xfrm>
            <a:off x="7850908" y="3333278"/>
            <a:ext cx="3941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Difficultés rencontrées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Moyens de  contournement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024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5C572-3230-4523-A7C5-404421EF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12CB6-8170-4626-8642-57C535C9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4" y="5891323"/>
            <a:ext cx="2066925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0C895D-E7A2-4A6E-9E74-8CDD430B4B91}"/>
              </a:ext>
            </a:extLst>
          </p:cNvPr>
          <p:cNvSpPr txBox="1"/>
          <p:nvPr/>
        </p:nvSpPr>
        <p:spPr>
          <a:xfrm>
            <a:off x="-284700" y="2709516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Difficultés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91960-EF80-4650-9ACC-1BA94FB8DEE8}"/>
              </a:ext>
            </a:extLst>
          </p:cNvPr>
          <p:cNvSpPr txBox="1"/>
          <p:nvPr/>
        </p:nvSpPr>
        <p:spPr>
          <a:xfrm>
            <a:off x="614776" y="3235437"/>
            <a:ext cx="425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Incompatibilité </a:t>
            </a:r>
            <a:r>
              <a:rPr lang="fr-FR" dirty="0" err="1"/>
              <a:t>SoapUi</a:t>
            </a:r>
            <a:r>
              <a:rPr lang="fr-FR" dirty="0"/>
              <a:t> avec les scripts </a:t>
            </a:r>
            <a:r>
              <a:rPr lang="fr-FR" dirty="0" err="1"/>
              <a:t>Junit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Impossibilité de configurer Jenkins dans les délais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CF6E4A3-B0AB-4DC9-B29F-18499A900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28546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4">
            <a:extLst>
              <a:ext uri="{FF2B5EF4-FFF2-40B4-BE49-F238E27FC236}">
                <a16:creationId xmlns:a16="http://schemas.microsoft.com/office/drawing/2014/main" id="{D829B596-F36C-4174-96FF-BB0D4464DA1D}"/>
              </a:ext>
            </a:extLst>
          </p:cNvPr>
          <p:cNvSpPr txBox="1"/>
          <p:nvPr/>
        </p:nvSpPr>
        <p:spPr>
          <a:xfrm>
            <a:off x="5415858" y="3182427"/>
            <a:ext cx="425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Suppression des transferts de propriétés entre cas de test et suite de test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Modification des Assertions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Lancer les tests via </a:t>
            </a:r>
            <a:r>
              <a:rPr lang="fr-FR" dirty="0" err="1"/>
              <a:t>SoapUi</a:t>
            </a:r>
            <a:endParaRPr lang="fr-FR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F8BE7ED-B235-44D0-8364-DB2908D3AC85}"/>
              </a:ext>
            </a:extLst>
          </p:cNvPr>
          <p:cNvSpPr txBox="1"/>
          <p:nvPr/>
        </p:nvSpPr>
        <p:spPr>
          <a:xfrm>
            <a:off x="4868976" y="2709516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Contournements :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202585A-A764-47C3-8627-D8A60AE24492}"/>
              </a:ext>
            </a:extLst>
          </p:cNvPr>
          <p:cNvSpPr txBox="1"/>
          <p:nvPr/>
        </p:nvSpPr>
        <p:spPr>
          <a:xfrm>
            <a:off x="2194279" y="1489116"/>
            <a:ext cx="342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Intégration continue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A584893-5940-45ED-A7CC-04D808B4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9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Difficultés / Contournements</a:t>
            </a:r>
          </a:p>
        </p:txBody>
      </p:sp>
    </p:spTree>
    <p:extLst>
      <p:ext uri="{BB962C8B-B14F-4D97-AF65-F5344CB8AC3E}">
        <p14:creationId xmlns:p14="http://schemas.microsoft.com/office/powerpoint/2010/main" val="45709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68D7-5495-4502-96D3-911C614F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89" y="-245274"/>
            <a:ext cx="11150600" cy="920336"/>
          </a:xfrm>
        </p:spPr>
        <p:txBody>
          <a:bodyPr/>
          <a:lstStyle/>
          <a:p>
            <a:pPr algn="ctr"/>
            <a:r>
              <a:rPr lang="fr-FR" dirty="0"/>
              <a:t>Difficultés / Contournements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5C572-3230-4523-A7C5-404421EF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D08584B6-2E78-44A5-9399-87C651E2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6" y="-178578"/>
            <a:ext cx="1608830" cy="17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27BE01-8918-4892-A9F1-6F43920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8" y="2715445"/>
            <a:ext cx="2118207" cy="158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29E955-1302-4FFA-8B0D-7924D4212389}"/>
              </a:ext>
            </a:extLst>
          </p:cNvPr>
          <p:cNvSpPr txBox="1"/>
          <p:nvPr/>
        </p:nvSpPr>
        <p:spPr>
          <a:xfrm>
            <a:off x="5435075" y="1679271"/>
            <a:ext cx="238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Tests de requêtes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Exploration de l’application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Utiliser l’IHM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E215-67FF-4909-AE41-BC948EA57754}"/>
              </a:ext>
            </a:extLst>
          </p:cNvPr>
          <p:cNvSpPr txBox="1"/>
          <p:nvPr/>
        </p:nvSpPr>
        <p:spPr>
          <a:xfrm>
            <a:off x="5280641" y="3970236"/>
            <a:ext cx="3826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 Exploration du Code 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Ajout de requête pour les Assertions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Utiliser l’IHM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34F55-4064-43BB-8547-8522D84C1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94" y="5894270"/>
            <a:ext cx="1545023" cy="940251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4A44487-FE53-40C4-A911-96F971795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934168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6F6A89DD-8503-481F-8444-53E5F30E75C0}"/>
              </a:ext>
            </a:extLst>
          </p:cNvPr>
          <p:cNvSpPr txBox="1"/>
          <p:nvPr/>
        </p:nvSpPr>
        <p:spPr>
          <a:xfrm>
            <a:off x="227435" y="1679272"/>
            <a:ext cx="506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Mauvaise Version de documentation/incomplète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Réponse vide de la part du serveur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Problème de recherche par mot-clé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Impossibilité de recherche par date 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A868ABE-33A6-4A65-949B-3140C4A3A66F}"/>
              </a:ext>
            </a:extLst>
          </p:cNvPr>
          <p:cNvSpPr txBox="1"/>
          <p:nvPr/>
        </p:nvSpPr>
        <p:spPr>
          <a:xfrm>
            <a:off x="215848" y="4247234"/>
            <a:ext cx="5064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Documentation WADL complexe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Code retour HTTP insuffisant : Code 200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Impossible de supprimer une ressource avec requête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Méthode PATCH/PUT inexistante 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C053C2D6-CA20-4AB6-BB9F-08DEE89D076A}"/>
              </a:ext>
            </a:extLst>
          </p:cNvPr>
          <p:cNvSpPr txBox="1"/>
          <p:nvPr/>
        </p:nvSpPr>
        <p:spPr>
          <a:xfrm>
            <a:off x="-575301" y="1347812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Difficultés :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8D065B2-144F-4F4A-A49A-11A483F4A9CE}"/>
              </a:ext>
            </a:extLst>
          </p:cNvPr>
          <p:cNvSpPr txBox="1"/>
          <p:nvPr/>
        </p:nvSpPr>
        <p:spPr>
          <a:xfrm>
            <a:off x="-594999" y="3909049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Difficultés :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FD19B88-2AB4-4792-8B54-E9295CF5AD54}"/>
              </a:ext>
            </a:extLst>
          </p:cNvPr>
          <p:cNvSpPr txBox="1"/>
          <p:nvPr/>
        </p:nvSpPr>
        <p:spPr>
          <a:xfrm>
            <a:off x="4912915" y="1347812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Contournements :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1142A3D-6D7E-4C5D-949D-100F68ACB1FF}"/>
              </a:ext>
            </a:extLst>
          </p:cNvPr>
          <p:cNvSpPr txBox="1"/>
          <p:nvPr/>
        </p:nvSpPr>
        <p:spPr>
          <a:xfrm>
            <a:off x="4801215" y="3902919"/>
            <a:ext cx="34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Contournements :</a:t>
            </a:r>
          </a:p>
        </p:txBody>
      </p:sp>
    </p:spTree>
    <p:extLst>
      <p:ext uri="{BB962C8B-B14F-4D97-AF65-F5344CB8AC3E}">
        <p14:creationId xmlns:p14="http://schemas.microsoft.com/office/powerpoint/2010/main" val="3510156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69" y="414670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1668" y="488175"/>
            <a:ext cx="6886451" cy="1529390"/>
          </a:xfrm>
        </p:spPr>
        <p:txBody>
          <a:bodyPr/>
          <a:lstStyle/>
          <a:p>
            <a:pPr algn="ctr"/>
            <a:r>
              <a:rPr lang="fr-FR" dirty="0"/>
              <a:t>Recommandations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3" y="2148929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833C6-E93C-491B-B6FB-3E081B672998}"/>
              </a:ext>
            </a:extLst>
          </p:cNvPr>
          <p:cNvSpPr txBox="1"/>
          <p:nvPr/>
        </p:nvSpPr>
        <p:spPr>
          <a:xfrm>
            <a:off x="6947188" y="3056280"/>
            <a:ext cx="537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Recommandations/</a:t>
            </a:r>
            <a:r>
              <a:rPr lang="fr-FR" sz="2400" dirty="0" err="1">
                <a:solidFill>
                  <a:schemeClr val="bg1"/>
                </a:solidFill>
              </a:rPr>
              <a:t>Précommandations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014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996A-9B19-4F07-AC08-648858B6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Recommandations /Préconisations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51E26-2F29-4B8B-BA9E-D7AA4CCE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C01BD-8D4C-43AC-8591-CED0CB38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4" y="6055689"/>
            <a:ext cx="1257300" cy="800100"/>
          </a:xfrm>
          <a:prstGeom prst="rect">
            <a:avLst/>
          </a:prstGeom>
        </p:spPr>
      </p:pic>
      <p:pic>
        <p:nvPicPr>
          <p:cNvPr id="6148" name="Picture 4" descr="NO-GO » ou l'art de savoir dire stop! | Le Grand Blog de la Vente">
            <a:extLst>
              <a:ext uri="{FF2B5EF4-FFF2-40B4-BE49-F238E27FC236}">
                <a16:creationId xmlns:a16="http://schemas.microsoft.com/office/drawing/2014/main" id="{ABE55D35-1593-408D-9625-FAFAE997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26" y="2137385"/>
            <a:ext cx="3560577" cy="35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57695-13CC-466C-9AC6-F6AC45DB19B6}"/>
              </a:ext>
            </a:extLst>
          </p:cNvPr>
          <p:cNvSpPr txBox="1"/>
          <p:nvPr/>
        </p:nvSpPr>
        <p:spPr>
          <a:xfrm>
            <a:off x="186291" y="2508205"/>
            <a:ext cx="433808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Fonctionnalités manquantes par rapport à l’expression du besoin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Web Services complexes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Maintenabilité/Lisibilité impossible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Intégration continue manquante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365B1-5928-403E-9D02-8FE8882056E1}"/>
              </a:ext>
            </a:extLst>
          </p:cNvPr>
          <p:cNvSpPr txBox="1"/>
          <p:nvPr/>
        </p:nvSpPr>
        <p:spPr>
          <a:xfrm>
            <a:off x="8727078" y="4774632"/>
            <a:ext cx="3130846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Revoir l’expression du besoin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Revoir les outils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9A7A7-2495-4205-BACC-C0BDAD60D536}"/>
              </a:ext>
            </a:extLst>
          </p:cNvPr>
          <p:cNvSpPr txBox="1"/>
          <p:nvPr/>
        </p:nvSpPr>
        <p:spPr>
          <a:xfrm>
            <a:off x="828675" y="193292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Nos Recommandations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92FB9-A8B6-4004-8BE3-ED0B1C3445BE}"/>
              </a:ext>
            </a:extLst>
          </p:cNvPr>
          <p:cNvSpPr txBox="1"/>
          <p:nvPr/>
        </p:nvSpPr>
        <p:spPr>
          <a:xfrm>
            <a:off x="8910601" y="4211078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Nos Préconisations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94F31D-8DB8-480A-AEDA-DEEC556AD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690949"/>
              </p:ext>
            </p:extLst>
          </p:nvPr>
        </p:nvGraphicFramePr>
        <p:xfrm>
          <a:off x="161707" y="4666826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568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11A9B-8419-431C-88E4-353C2EE18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29" y="4080448"/>
            <a:ext cx="4180583" cy="1641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4E0FF-327A-4A71-96CE-F6E5A6AB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483" y="266595"/>
            <a:ext cx="3324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1672165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INTRODUCTION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7F335-E276-4D89-9FC4-051B51BD93EB}"/>
              </a:ext>
            </a:extLst>
          </p:cNvPr>
          <p:cNvSpPr txBox="1"/>
          <p:nvPr/>
        </p:nvSpPr>
        <p:spPr>
          <a:xfrm>
            <a:off x="7850909" y="3429000"/>
            <a:ext cx="3791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Contexte 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Besoins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95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indoor, table, holding, small&#10;&#10;Description automatically generated">
            <a:extLst>
              <a:ext uri="{FF2B5EF4-FFF2-40B4-BE49-F238E27FC236}">
                <a16:creationId xmlns:a16="http://schemas.microsoft.com/office/drawing/2014/main" id="{EA2DB061-AE79-4589-A22B-7304713FF6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098" r="1909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96" y="-475873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CONTEXTE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163" y="1244010"/>
            <a:ext cx="4304200" cy="4966002"/>
          </a:xfrm>
        </p:spPr>
        <p:txBody>
          <a:bodyPr>
            <a:normAutofit fontScale="92500" lnSpcReduction="20000"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Démarrage d’un nouveau projet informatique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Deux outils ont été présélectionnés: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/>
              <a:t>LibrePlan</a:t>
            </a:r>
            <a:r>
              <a:rPr lang="fr-FR" sz="2400" dirty="0"/>
              <a:t> pour la gestion des plannings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/>
              <a:t>LogicalDoc</a:t>
            </a:r>
            <a:r>
              <a:rPr lang="fr-FR" sz="2400" dirty="0"/>
              <a:t> pour la gestion documentaire</a:t>
            </a:r>
          </a:p>
          <a:p>
            <a:endParaRPr lang="fr-FR" sz="24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Méthode de présélection : </a:t>
            </a:r>
          </a:p>
          <a:p>
            <a:r>
              <a:rPr lang="fr-FR" sz="2400" dirty="0"/>
              <a:t>Existence de Web service</a:t>
            </a:r>
          </a:p>
          <a:p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C3196C-7258-4ACB-8BDA-1CAB526FE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544795"/>
              </p:ext>
            </p:extLst>
          </p:nvPr>
        </p:nvGraphicFramePr>
        <p:xfrm>
          <a:off x="493894" y="4591160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5CEACCE-CF39-4100-8958-DDD4AB973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746" y="6430508"/>
            <a:ext cx="294460" cy="2584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DD41DB-B0EE-4170-B2F7-EC42F4B65B0D}"/>
              </a:ext>
            </a:extLst>
          </p:cNvPr>
          <p:cNvSpPr/>
          <p:nvPr/>
        </p:nvSpPr>
        <p:spPr>
          <a:xfrm>
            <a:off x="11415470" y="6459473"/>
            <a:ext cx="2359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4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3469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769A8-5A55-4C84-A7E6-620EF03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7FBBCF-9926-426F-8E9B-5580E490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0019" y="-155930"/>
            <a:ext cx="11150600" cy="920750"/>
          </a:xfrm>
        </p:spPr>
        <p:txBody>
          <a:bodyPr/>
          <a:lstStyle/>
          <a:p>
            <a:pPr algn="ctr"/>
            <a:r>
              <a:rPr lang="fr-FR" b="1" dirty="0"/>
              <a:t>CONTEXTE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67682-CDA5-4BA6-8110-6DF5E867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0" y="0"/>
            <a:ext cx="5562156" cy="3922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BA322-DB1A-41AB-A77B-3B1FC640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13" y="3902635"/>
            <a:ext cx="5336874" cy="241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48E5A-F81D-49DF-BC13-922A4E5F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5062537"/>
            <a:ext cx="3038475" cy="166687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3694464-4BC7-4D32-9B1F-A72061028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859088"/>
              </p:ext>
            </p:extLst>
          </p:nvPr>
        </p:nvGraphicFramePr>
        <p:xfrm>
          <a:off x="322685" y="4695261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90B739-9798-4674-BD52-F5CE2AC560E4}"/>
              </a:ext>
            </a:extLst>
          </p:cNvPr>
          <p:cNvSpPr txBox="1"/>
          <p:nvPr/>
        </p:nvSpPr>
        <p:spPr>
          <a:xfrm>
            <a:off x="322685" y="1891033"/>
            <a:ext cx="500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LibrePlan</a:t>
            </a:r>
            <a:r>
              <a:rPr lang="fr-FR" dirty="0"/>
              <a:t>: Logiciel pour améliorer la gestion de la production des entreprises : Permet de planifier, surveiller, contrôler et organiser les tâches et projets d'une organisation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82F9F-D894-4D80-9BA6-0CD76E3C0B16}"/>
              </a:ext>
            </a:extLst>
          </p:cNvPr>
          <p:cNvSpPr txBox="1"/>
          <p:nvPr/>
        </p:nvSpPr>
        <p:spPr>
          <a:xfrm>
            <a:off x="525462" y="4233596"/>
            <a:ext cx="480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LogicalDoc</a:t>
            </a:r>
            <a:r>
              <a:rPr lang="fr-FR" dirty="0"/>
              <a:t>: Logiciel de gestion de documents open source : Permet de gérer et partager les documents au sein d'une même société ou d’une organisation</a:t>
            </a:r>
          </a:p>
        </p:txBody>
      </p:sp>
    </p:spTree>
    <p:extLst>
      <p:ext uri="{BB962C8B-B14F-4D97-AF65-F5344CB8AC3E}">
        <p14:creationId xmlns:p14="http://schemas.microsoft.com/office/powerpoint/2010/main" val="102309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indoor, table, holding, small&#10;&#10;Description automatically generated">
            <a:extLst>
              <a:ext uri="{FF2B5EF4-FFF2-40B4-BE49-F238E27FC236}">
                <a16:creationId xmlns:a16="http://schemas.microsoft.com/office/drawing/2014/main" id="{EA2DB061-AE79-4589-A22B-7304713FF6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098" r="1909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88" y="-704561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OBJECTIFS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338" y="1277968"/>
            <a:ext cx="4536574" cy="4796179"/>
          </a:xfrm>
        </p:spPr>
        <p:txBody>
          <a:bodyPr>
            <a:normAutofit fontScale="92500" lnSpcReduction="10000"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Proposer une stratégie de recette sur les 2 API </a:t>
            </a:r>
          </a:p>
          <a:p>
            <a:pPr fontAlgn="base"/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Réaliser les tests de Web Service et leur automatisation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Valider le choix de </a:t>
            </a:r>
            <a:r>
              <a:rPr lang="fr-FR" sz="2400" dirty="0" err="1"/>
              <a:t>LibrePlan</a:t>
            </a:r>
            <a:r>
              <a:rPr lang="fr-FR" sz="2400" dirty="0"/>
              <a:t> et de </a:t>
            </a:r>
            <a:r>
              <a:rPr lang="fr-FR" sz="2400" dirty="0" err="1"/>
              <a:t>LogicalDoc</a:t>
            </a:r>
            <a:r>
              <a:rPr lang="fr-FR" sz="2400" dirty="0"/>
              <a:t> d’après la qualité et la praticité de leur API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S’assurer de la  maintenabilité et la lisibilité des tests</a:t>
            </a:r>
            <a:br>
              <a:rPr lang="fr-FR" sz="21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93DBA69-0E4B-4B0F-A7DC-A7BA68CB7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606808"/>
              </p:ext>
            </p:extLst>
          </p:nvPr>
        </p:nvGraphicFramePr>
        <p:xfrm>
          <a:off x="493894" y="4591160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810CC05-C6B2-44BE-A23A-3DBD2BE5A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3646" y="6419687"/>
            <a:ext cx="294460" cy="258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0987B-10F7-49D0-B6D1-959603BE712F}"/>
              </a:ext>
            </a:extLst>
          </p:cNvPr>
          <p:cNvSpPr txBox="1"/>
          <p:nvPr/>
        </p:nvSpPr>
        <p:spPr>
          <a:xfrm>
            <a:off x="11419284" y="6460217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1579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551" y="710898"/>
            <a:ext cx="4515309" cy="1600201"/>
          </a:xfrm>
        </p:spPr>
        <p:txBody>
          <a:bodyPr>
            <a:normAutofit/>
          </a:bodyPr>
          <a:lstStyle/>
          <a:p>
            <a:br>
              <a:rPr lang="fr-FR" sz="19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C8688D-58F1-4CC7-BB9C-E97DD9B1D66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 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700672C9-325B-4C96-9720-073CB4B04E0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xfrm>
            <a:off x="8441787" y="784379"/>
            <a:ext cx="2527630" cy="26077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A9317344-36A2-439F-8F2F-7D6E95D8D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2871" y="-417928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/>
              <a:t>BESOINS</a:t>
            </a:r>
            <a:endParaRPr lang="fr-FR" dirty="0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FB60AA2E-9D14-4A14-A89F-A29A7C0B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46" y="2594928"/>
            <a:ext cx="2862322" cy="28623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84C8F-69D0-4FFD-A548-338F3C756072}"/>
              </a:ext>
            </a:extLst>
          </p:cNvPr>
          <p:cNvSpPr txBox="1"/>
          <p:nvPr/>
        </p:nvSpPr>
        <p:spPr>
          <a:xfrm>
            <a:off x="200983" y="1669644"/>
            <a:ext cx="4870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API </a:t>
            </a:r>
            <a:r>
              <a:rPr lang="fr-FR" b="1" dirty="0" err="1"/>
              <a:t>LibrePlan</a:t>
            </a:r>
            <a:r>
              <a:rPr lang="fr-FR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des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Supprimer des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des 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Supprimer des 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un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tous les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un calendrier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tous les calendriers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une ressource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toutes les ressources</a:t>
            </a:r>
          </a:p>
          <a:p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9308D-B291-452B-8440-93AD5082E5A7}"/>
              </a:ext>
            </a:extLst>
          </p:cNvPr>
          <p:cNvSpPr txBox="1"/>
          <p:nvPr/>
        </p:nvSpPr>
        <p:spPr>
          <a:xfrm>
            <a:off x="3619346" y="1685643"/>
            <a:ext cx="4870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API </a:t>
            </a:r>
            <a:r>
              <a:rPr lang="fr-FR" b="1" dirty="0" err="1"/>
              <a:t>LogicalDoc</a:t>
            </a:r>
            <a:r>
              <a:rPr lang="fr-FR" b="1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Créer des répertoires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Créer des documents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Mettre à jour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Poser un bookmark sur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Retirer le bookmark posé sur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Supprimer un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Chercher un document par mot-clé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Chercher un document par date</a:t>
            </a:r>
          </a:p>
          <a:p>
            <a:endParaRPr lang="fr-FR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AA30FB7-1C15-490F-AB3B-E9D698BD9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860268"/>
              </p:ext>
            </p:extLst>
          </p:nvPr>
        </p:nvGraphicFramePr>
        <p:xfrm>
          <a:off x="493894" y="4591160"/>
          <a:ext cx="6980793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4A5FCEF-2196-469F-86B0-7455368C5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3646" y="6419687"/>
            <a:ext cx="294460" cy="258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4B5B4D-814E-4F8F-AFC2-303967BDBA3B}"/>
              </a:ext>
            </a:extLst>
          </p:cNvPr>
          <p:cNvSpPr txBox="1"/>
          <p:nvPr/>
        </p:nvSpPr>
        <p:spPr>
          <a:xfrm>
            <a:off x="11419284" y="6460217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1710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BF5C4-51B2-49E7-8C02-4A2E583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70" y="292963"/>
            <a:ext cx="295275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59B79-C876-4C6F-93B2-B2CCC2F5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34" y="3656445"/>
            <a:ext cx="2952750" cy="838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DC863F-9D23-4A42-9EDB-A3B4C3C3C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0" y="1672165"/>
            <a:ext cx="5143500" cy="1350771"/>
          </a:xfrm>
        </p:spPr>
        <p:txBody>
          <a:bodyPr/>
          <a:lstStyle/>
          <a:p>
            <a:pPr algn="ctr"/>
            <a:r>
              <a:rPr lang="fr-FR" dirty="0"/>
              <a:t>Moyens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31F185-C036-4AE5-BD73-861A6C5B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" y="1237522"/>
            <a:ext cx="6886452" cy="45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7F335-E276-4D89-9FC4-051B51BD93EB}"/>
              </a:ext>
            </a:extLst>
          </p:cNvPr>
          <p:cNvSpPr txBox="1"/>
          <p:nvPr/>
        </p:nvSpPr>
        <p:spPr>
          <a:xfrm>
            <a:off x="7850909" y="3333279"/>
            <a:ext cx="3791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</a:rPr>
              <a:t>Contraintes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Moyens Humains </a:t>
            </a:r>
          </a:p>
          <a:p>
            <a:endParaRPr lang="fr-FR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bg1"/>
                </a:solidFill>
                <a:latin typeface="+mj-lt"/>
              </a:rPr>
              <a:t>Moyens Matériels</a:t>
            </a:r>
          </a:p>
        </p:txBody>
      </p:sp>
    </p:spTree>
    <p:extLst>
      <p:ext uri="{BB962C8B-B14F-4D97-AF65-F5344CB8AC3E}">
        <p14:creationId xmlns:p14="http://schemas.microsoft.com/office/powerpoint/2010/main" val="230952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A63DC-1007-4FFE-BB0E-310D2DB8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88" y="-704561"/>
            <a:ext cx="3932237" cy="1600200"/>
          </a:xfrm>
        </p:spPr>
        <p:txBody>
          <a:bodyPr/>
          <a:lstStyle/>
          <a:p>
            <a:pPr algn="ctr"/>
            <a:r>
              <a:rPr lang="fr-FR" b="1" dirty="0"/>
              <a:t>Contraintes 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C948A-DC5B-4D1F-900A-9A507E7F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338" y="1277968"/>
            <a:ext cx="4536574" cy="4796179"/>
          </a:xfrm>
        </p:spPr>
        <p:txBody>
          <a:bodyPr>
            <a:normAutofit lnSpcReduction="10000"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/>
              <a:t>Outil choisi pour les Tests API : </a:t>
            </a:r>
            <a:r>
              <a:rPr lang="fr-FR" sz="2400" dirty="0" err="1"/>
              <a:t>SoapUi</a:t>
            </a:r>
            <a:endParaRPr lang="fr-FR" sz="2400" dirty="0"/>
          </a:p>
          <a:p>
            <a:pPr fontAlgn="base"/>
            <a:endParaRPr lang="fr-FR" sz="2400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 sz="2400" dirty="0" err="1"/>
              <a:t>Versionning</a:t>
            </a:r>
            <a:r>
              <a:rPr lang="fr-FR" sz="2400" dirty="0"/>
              <a:t> des sources avec Git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Livrable sur repository Git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fr-FR" sz="2400" dirty="0"/>
              <a:t>Lancement des tests sur Jenkins pour fournir un </a:t>
            </a:r>
            <a:r>
              <a:rPr lang="fr-FR" sz="2400" dirty="0" err="1"/>
              <a:t>reporting</a:t>
            </a:r>
            <a:r>
              <a:rPr lang="fr-FR" sz="2400" dirty="0"/>
              <a:t> lisible au format html</a:t>
            </a:r>
          </a:p>
          <a:p>
            <a:pPr fontAlgn="base"/>
            <a:br>
              <a:rPr lang="fr-FR" sz="2100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1B9AC-459B-49A3-B14A-180C6398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0" y="6210011"/>
            <a:ext cx="2009775" cy="552450"/>
          </a:xfrm>
          <a:prstGeom prst="rect">
            <a:avLst/>
          </a:prstGeom>
        </p:spPr>
      </p:pic>
      <p:pic>
        <p:nvPicPr>
          <p:cNvPr id="10" name="Picture Placeholder 9" descr="A close up of a computer&#10;&#10;Description automatically generated">
            <a:extLst>
              <a:ext uri="{FF2B5EF4-FFF2-40B4-BE49-F238E27FC236}">
                <a16:creationId xmlns:a16="http://schemas.microsoft.com/office/drawing/2014/main" id="{F1883F5C-5AAA-4F01-BD9B-226E8F2567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678" r="26678"/>
          <a:stretch>
            <a:fillRect/>
          </a:stretch>
        </p:blipFill>
        <p:spPr/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EACFB9-0929-4182-B41E-BE2A61FD2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411485"/>
              </p:ext>
            </p:extLst>
          </p:nvPr>
        </p:nvGraphicFramePr>
        <p:xfrm>
          <a:off x="493894" y="4591160"/>
          <a:ext cx="7491157" cy="32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746BAE-2012-4209-9CDD-1EF076F63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3646" y="6419687"/>
            <a:ext cx="294460" cy="258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0062F-4D41-40F8-B189-486069BB3252}"/>
              </a:ext>
            </a:extLst>
          </p:cNvPr>
          <p:cNvSpPr txBox="1"/>
          <p:nvPr/>
        </p:nvSpPr>
        <p:spPr>
          <a:xfrm>
            <a:off x="11419284" y="6460217"/>
            <a:ext cx="288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0963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707</Words>
  <Application>Microsoft Office PowerPoint</Application>
  <PresentationFormat>Grand écran</PresentationFormat>
  <Paragraphs>287</Paragraphs>
  <Slides>25</Slides>
  <Notes>3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Wingdings</vt:lpstr>
      <vt:lpstr>Office Theme</vt:lpstr>
      <vt:lpstr>TEST DE WEB SERVICE</vt:lpstr>
      <vt:lpstr>SOMMAIRE</vt:lpstr>
      <vt:lpstr>INTRODUCTION</vt:lpstr>
      <vt:lpstr>CONTEXTE </vt:lpstr>
      <vt:lpstr>CONTEXTE </vt:lpstr>
      <vt:lpstr>OBJECTIFS </vt:lpstr>
      <vt:lpstr>BESOINS</vt:lpstr>
      <vt:lpstr>Moyens</vt:lpstr>
      <vt:lpstr>Contraintes </vt:lpstr>
      <vt:lpstr>Moyens Humains</vt:lpstr>
      <vt:lpstr>Méthode</vt:lpstr>
      <vt:lpstr>RETROPLANNING</vt:lpstr>
      <vt:lpstr>NOTRE EQUIPE</vt:lpstr>
      <vt:lpstr>CONFIGURATION DES Environnements</vt:lpstr>
      <vt:lpstr>Méthode soap/rest</vt:lpstr>
      <vt:lpstr>DEMOS</vt:lpstr>
      <vt:lpstr>DEMOS</vt:lpstr>
      <vt:lpstr>Maintenabilité/Lisibilité</vt:lpstr>
      <vt:lpstr>Intégration continue</vt:lpstr>
      <vt:lpstr>Résultats</vt:lpstr>
      <vt:lpstr>Difficultés / Contournements</vt:lpstr>
      <vt:lpstr>Difficultés / Contournements</vt:lpstr>
      <vt:lpstr>Recommandations</vt:lpstr>
      <vt:lpstr>Recommandations /Préconisations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2020-09-03T13:36:56Z</dcterms:created>
  <dcterms:modified xsi:type="dcterms:W3CDTF">2020-09-08T07:53:24Z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